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oboto"/>
      <p:regular r:id="rId55"/>
      <p:bold r:id="rId56"/>
      <p:italic r:id="rId57"/>
      <p:boldItalic r:id="rId58"/>
    </p:embeddedFont>
    <p:embeddedFont>
      <p:font typeface="Proxima Nova"/>
      <p:regular r:id="rId59"/>
      <p:bold r:id="rId60"/>
      <p:italic r:id="rId61"/>
      <p:boldItalic r:id="rId62"/>
    </p:embeddedFont>
    <p:embeddedFont>
      <p:font typeface="Spectral"/>
      <p:regular r:id="rId63"/>
      <p:bold r:id="rId64"/>
      <p:italic r:id="rId65"/>
      <p:boldItalic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pen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5.xml"/><Relationship Id="rId64" Type="http://schemas.openxmlformats.org/officeDocument/2006/relationships/font" Target="fonts/Spectral-bold.fntdata"/><Relationship Id="rId63" Type="http://schemas.openxmlformats.org/officeDocument/2006/relationships/font" Target="fonts/Spectral-regular.fntdata"/><Relationship Id="rId22" Type="http://schemas.openxmlformats.org/officeDocument/2006/relationships/slide" Target="slides/slide17.xml"/><Relationship Id="rId66" Type="http://schemas.openxmlformats.org/officeDocument/2006/relationships/font" Target="fonts/Spectral-boldItalic.fntdata"/><Relationship Id="rId21" Type="http://schemas.openxmlformats.org/officeDocument/2006/relationships/slide" Target="slides/slide16.xml"/><Relationship Id="rId65" Type="http://schemas.openxmlformats.org/officeDocument/2006/relationships/font" Target="fonts/Spectral-italic.fntdata"/><Relationship Id="rId24" Type="http://schemas.openxmlformats.org/officeDocument/2006/relationships/slide" Target="slides/slide19.xml"/><Relationship Id="rId68" Type="http://schemas.openxmlformats.org/officeDocument/2006/relationships/font" Target="fonts/OpenSans-bold.fntdata"/><Relationship Id="rId23" Type="http://schemas.openxmlformats.org/officeDocument/2006/relationships/slide" Target="slides/slide18.xml"/><Relationship Id="rId67" Type="http://schemas.openxmlformats.org/officeDocument/2006/relationships/font" Target="fonts/OpenSans-regular.fntdata"/><Relationship Id="rId60" Type="http://schemas.openxmlformats.org/officeDocument/2006/relationships/font" Target="fonts/ProximaNova-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ProximaNova-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5e3d5d43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5e3d5d43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0a1803bde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0a1803bde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0ac7521c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0ac7521c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second approach we looked into was the heart girth measurement with per pixel depth. We take the same measurements as the first approach. However this time we estimate the curvature using per pixel depth information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0ac7521c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0ac7521c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Third approach is Rgb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5d2250bc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5d2250bc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5d2250bc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5d2250bc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5d2250bc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5d2250bc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5d2250bc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5d2250bc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5e3d5d43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5e3d5d43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5e3d5d43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5e3d5d43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0a1803bd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0a1803bd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75d2250bc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5d2250bc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0ac7521c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0ac7521c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5c7eb82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5c7eb82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5c7eb82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5c7eb82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75e3d5d43e_0_2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5e3d5d43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5e3d5d43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5e3d5d43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5e3d5d43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5e3d5d43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75e3d5d43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5e3d5d43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75e3d5d43e_0_2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5e3d5d43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5e3d5d43e_0_3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5e3d5d43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0a1803bde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0a1803bde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5e3d5d43e_0_3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5e3d5d43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75e3d5d43e_0_3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5e3d5d43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75e3d5d43e_0_3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5e3d5d43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75e3d5d43e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5e3d5d43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5e3d5d43e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5e3d5d43e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75c7eb820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5c7eb820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75c7eb82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5c7eb82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75e3d5d43e_2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5e3d5d43e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5e3d5d43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5e3d5d43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75e3d5d43e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5e3d5d43e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0ac7521c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0ac7521c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75e3d5d43e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5e3d5d43e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75e3d5d43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5e3d5d43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75e3d5d43e_2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5e3d5d43e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75e3d5d43e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5e3d5d43e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5e3d5d43e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5e3d5d43e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75e3d5d43e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75e3d5d43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75c7eb820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5c7eb820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70acf2c3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0acf2c3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70ac7521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0ac752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75e3d5d43e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5e3d5d43e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0a1803bd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0a1803bd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0a1803bde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0a1803bde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5e3d5d43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5e3d5d4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5e3d5d43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5e3d5d43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5e3d5d43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5e3d5d43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farmersweekly.co.za/farm-basics/how-to-livestock/stress-affects-livestock-health/"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1" Type="http://schemas.openxmlformats.org/officeDocument/2006/relationships/hyperlink" Target="https://www.tandfonline.com/author/Marshall%2C+Karen" TargetMode="External"/><Relationship Id="rId10" Type="http://schemas.openxmlformats.org/officeDocument/2006/relationships/hyperlink" Target="https://www.tandfonline.com/author/Tapio%2C+Miika" TargetMode="External"/><Relationship Id="rId13" Type="http://schemas.openxmlformats.org/officeDocument/2006/relationships/hyperlink" Target="https://alexisbcook.github.io/2017/global-average-pooling-layers-for-object-localization/" TargetMode="External"/><Relationship Id="rId12" Type="http://schemas.openxmlformats.org/officeDocument/2006/relationships/hyperlink" Target="https://www.tandfonline.com/doi/full/10.1080/09712119.2016.1262265#" TargetMode="External"/><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www.encyclopedia.com/history/dictionaries-thesauruses-pictures-and-press-releases/livestock-industry" TargetMode="External"/><Relationship Id="rId4" Type="http://schemas.openxmlformats.org/officeDocument/2006/relationships/hyperlink" Target="https://doi.org/10.1080/09712119.2015.1031789" TargetMode="External"/><Relationship Id="rId9" Type="http://schemas.openxmlformats.org/officeDocument/2006/relationships/hyperlink" Target="https://www.tandfonline.com/author/Poole%2C+Elizabeth+Jane" TargetMode="External"/><Relationship Id="rId14" Type="http://schemas.openxmlformats.org/officeDocument/2006/relationships/hyperlink" Target="http://cnnlocalization.csail.mit.edu/Zhou_Learning_Deep_Features_CVPR_2016_paper.pdf" TargetMode="External"/><Relationship Id="rId5" Type="http://schemas.openxmlformats.org/officeDocument/2006/relationships/hyperlink" Target="https://www.tandfonline.com/author/Tebug%2C+Stanly+Fon" TargetMode="External"/><Relationship Id="rId6" Type="http://schemas.openxmlformats.org/officeDocument/2006/relationships/hyperlink" Target="https://www.tandfonline.com/author/Missohou%2C+Ayao" TargetMode="External"/><Relationship Id="rId7" Type="http://schemas.openxmlformats.org/officeDocument/2006/relationships/hyperlink" Target="https://www.tandfonline.com/author/Sourokou+Sabi%2C+Souahibou" TargetMode="External"/><Relationship Id="rId8" Type="http://schemas.openxmlformats.org/officeDocument/2006/relationships/hyperlink" Target="https://www.tandfonline.com/author/Juga%2C+Jarmo"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298200" y="124315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37BBA5"/>
                </a:solidFill>
              </a:rPr>
              <a:t>Insta</a:t>
            </a:r>
            <a:r>
              <a:rPr lang="en-GB"/>
              <a:t>Weight</a:t>
            </a:r>
            <a:endParaRPr/>
          </a:p>
        </p:txBody>
      </p:sp>
      <p:sp>
        <p:nvSpPr>
          <p:cNvPr id="86" name="Google Shape;86;p13"/>
          <p:cNvSpPr txBox="1"/>
          <p:nvPr>
            <p:ph idx="1" type="subTitle"/>
          </p:nvPr>
        </p:nvSpPr>
        <p:spPr>
          <a:xfrm>
            <a:off x="249200" y="3135292"/>
            <a:ext cx="8123100" cy="15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Atif Mehmood</a:t>
            </a:r>
            <a:endParaRPr sz="1400"/>
          </a:p>
          <a:p>
            <a:pPr indent="0" lvl="0" marL="0" rtl="0" algn="l">
              <a:spcBef>
                <a:spcPts val="0"/>
              </a:spcBef>
              <a:spcAft>
                <a:spcPts val="0"/>
              </a:spcAft>
              <a:buNone/>
            </a:pPr>
            <a:r>
              <a:rPr lang="en-GB" sz="1400"/>
              <a:t>Sayyada Sahar Fatima</a:t>
            </a:r>
            <a:endParaRPr sz="1400"/>
          </a:p>
          <a:p>
            <a:pPr indent="0" lvl="0" marL="0" rtl="0" algn="l">
              <a:spcBef>
                <a:spcPts val="0"/>
              </a:spcBef>
              <a:spcAft>
                <a:spcPts val="0"/>
              </a:spcAft>
              <a:buNone/>
            </a:pPr>
            <a:r>
              <a:rPr lang="en-GB" sz="1400"/>
              <a:t>Ateeb Ahmed </a:t>
            </a:r>
            <a:endParaRPr sz="1400"/>
          </a:p>
        </p:txBody>
      </p:sp>
      <p:sp>
        <p:nvSpPr>
          <p:cNvPr id="87" name="Google Shape;87;p1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Review</a:t>
            </a:r>
            <a:endParaRPr/>
          </a:p>
        </p:txBody>
      </p:sp>
      <p:sp>
        <p:nvSpPr>
          <p:cNvPr id="172" name="Google Shape;172;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212121"/>
                </a:solidFill>
                <a:highlight>
                  <a:schemeClr val="lt1"/>
                </a:highlight>
                <a:latin typeface="Spectral"/>
                <a:ea typeface="Spectral"/>
                <a:cs typeface="Spectral"/>
                <a:sym typeface="Spectral"/>
              </a:rPr>
              <a:t>Learning Deep Features for Discriminative Localization</a:t>
            </a:r>
            <a:endParaRPr b="1">
              <a:solidFill>
                <a:srgbClr val="212121"/>
              </a:solidFill>
              <a:highlight>
                <a:schemeClr val="lt1"/>
              </a:highlight>
              <a:latin typeface="Spectral"/>
              <a:ea typeface="Spectral"/>
              <a:cs typeface="Spectral"/>
              <a:sym typeface="Spectral"/>
            </a:endParaRPr>
          </a:p>
          <a:p>
            <a:pPr indent="0" lvl="0" marL="0" rtl="0" algn="l">
              <a:spcBef>
                <a:spcPts val="800"/>
              </a:spcBef>
              <a:spcAft>
                <a:spcPts val="0"/>
              </a:spcAft>
              <a:buNone/>
            </a:pPr>
            <a:r>
              <a:rPr lang="en-GB">
                <a:solidFill>
                  <a:srgbClr val="212121"/>
                </a:solidFill>
                <a:highlight>
                  <a:schemeClr val="lt1"/>
                </a:highlight>
                <a:latin typeface="Spectral"/>
                <a:ea typeface="Spectral"/>
                <a:cs typeface="Spectral"/>
                <a:sym typeface="Spectral"/>
              </a:rPr>
              <a:t>Visualizing the discriminative regions basically what CNN sees and using it to train for object localization.</a:t>
            </a:r>
            <a:endParaRPr>
              <a:solidFill>
                <a:srgbClr val="212121"/>
              </a:solidFill>
              <a:highlight>
                <a:schemeClr val="lt1"/>
              </a:highlight>
              <a:latin typeface="Spectral"/>
              <a:ea typeface="Spectral"/>
              <a:cs typeface="Spectral"/>
              <a:sym typeface="Spectral"/>
            </a:endParaRPr>
          </a:p>
          <a:p>
            <a:pPr indent="0" lvl="0" marL="0" rtl="0" algn="l">
              <a:spcBef>
                <a:spcPts val="800"/>
              </a:spcBef>
              <a:spcAft>
                <a:spcPts val="800"/>
              </a:spcAft>
              <a:buNone/>
            </a:pPr>
            <a:r>
              <a:t/>
            </a:r>
            <a:endParaRPr>
              <a:solidFill>
                <a:srgbClr val="212121"/>
              </a:solidFill>
              <a:highlight>
                <a:schemeClr val="lt1"/>
              </a:highlight>
              <a:latin typeface="Spectral"/>
              <a:ea typeface="Spectral"/>
              <a:cs typeface="Spectral"/>
              <a:sym typeface="Spectral"/>
            </a:endParaRPr>
          </a:p>
        </p:txBody>
      </p:sp>
      <p:sp>
        <p:nvSpPr>
          <p:cNvPr id="173" name="Google Shape;173;p2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74" name="Google Shape;174;p22"/>
          <p:cNvPicPr preferRelativeResize="0"/>
          <p:nvPr/>
        </p:nvPicPr>
        <p:blipFill>
          <a:blip r:embed="rId3">
            <a:alphaModFix/>
          </a:blip>
          <a:stretch>
            <a:fillRect/>
          </a:stretch>
        </p:blipFill>
        <p:spPr>
          <a:xfrm>
            <a:off x="814400" y="2378875"/>
            <a:ext cx="7393776"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t>
            </a:r>
            <a:r>
              <a:rPr lang="en-GB"/>
              <a:t>Approach</a:t>
            </a:r>
            <a:endParaRPr/>
          </a:p>
          <a:p>
            <a:pPr indent="0" lvl="0" marL="0" rtl="0" algn="l">
              <a:spcBef>
                <a:spcPts val="0"/>
              </a:spcBef>
              <a:spcAft>
                <a:spcPts val="0"/>
              </a:spcAft>
              <a:buNone/>
            </a:pPr>
            <a:r>
              <a:t/>
            </a:r>
            <a:endParaRPr>
              <a:solidFill>
                <a:srgbClr val="212121"/>
              </a:solidFill>
              <a:highlight>
                <a:srgbClr val="FFFFFF"/>
              </a:highlight>
              <a:latin typeface="Open Sans"/>
              <a:ea typeface="Open Sans"/>
              <a:cs typeface="Open Sans"/>
              <a:sym typeface="Open Sans"/>
            </a:endParaRPr>
          </a:p>
        </p:txBody>
      </p:sp>
      <p:sp>
        <p:nvSpPr>
          <p:cNvPr id="180" name="Google Shape;180;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None of the mentioned </a:t>
            </a:r>
            <a:r>
              <a:rPr lang="en-GB" sz="2200">
                <a:latin typeface="Spectral"/>
                <a:ea typeface="Spectral"/>
                <a:cs typeface="Spectral"/>
                <a:sym typeface="Spectral"/>
              </a:rPr>
              <a:t>researchers</a:t>
            </a:r>
            <a:r>
              <a:rPr lang="en-GB" sz="2200">
                <a:latin typeface="Spectral"/>
                <a:ea typeface="Spectral"/>
                <a:cs typeface="Spectral"/>
                <a:sym typeface="Spectral"/>
              </a:rPr>
              <a:t> incorporated the depth information </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We have 2 different </a:t>
            </a:r>
            <a:r>
              <a:rPr lang="en-GB" sz="2200">
                <a:latin typeface="Spectral"/>
                <a:ea typeface="Spectral"/>
                <a:cs typeface="Spectral"/>
                <a:sym typeface="Spectral"/>
              </a:rPr>
              <a:t>approaches</a:t>
            </a:r>
            <a:r>
              <a:rPr lang="en-GB" sz="2200">
                <a:latin typeface="Spectral"/>
                <a:ea typeface="Spectral"/>
                <a:cs typeface="Spectral"/>
                <a:sym typeface="Spectral"/>
              </a:rPr>
              <a:t> </a:t>
            </a:r>
            <a:endParaRPr sz="2200">
              <a:latin typeface="Spectral"/>
              <a:ea typeface="Spectral"/>
              <a:cs typeface="Spectral"/>
              <a:sym typeface="Spectral"/>
            </a:endParaRPr>
          </a:p>
        </p:txBody>
      </p:sp>
      <p:sp>
        <p:nvSpPr>
          <p:cNvPr id="181" name="Google Shape;181;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Heart Girth Measurement with Per-Pixel Depth</a:t>
            </a:r>
            <a:endParaRPr/>
          </a:p>
        </p:txBody>
      </p:sp>
      <p:sp>
        <p:nvSpPr>
          <p:cNvPr id="187" name="Google Shape;187;p2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Spectral"/>
              <a:buChar char="●"/>
            </a:pPr>
            <a:r>
              <a:rPr lang="en-GB">
                <a:latin typeface="Spectral"/>
                <a:ea typeface="Spectral"/>
                <a:cs typeface="Spectral"/>
                <a:sym typeface="Spectral"/>
              </a:rPr>
              <a:t>Heart girth measurement is the most reliable technique of estimating the weight</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GB">
                <a:latin typeface="Spectral"/>
                <a:ea typeface="Spectral"/>
                <a:cs typeface="Spectral"/>
                <a:sym typeface="Spectral"/>
              </a:rPr>
              <a:t>2 variables</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GB">
                <a:latin typeface="Spectral"/>
                <a:ea typeface="Spectral"/>
                <a:cs typeface="Spectral"/>
                <a:sym typeface="Spectral"/>
              </a:rPr>
              <a:t>Heart Girth </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GB">
                <a:latin typeface="Spectral"/>
                <a:ea typeface="Spectral"/>
                <a:cs typeface="Spectral"/>
                <a:sym typeface="Spectral"/>
              </a:rPr>
              <a:t>Body Diagonal/Length</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GB">
                <a:latin typeface="Spectral"/>
                <a:ea typeface="Spectral"/>
                <a:cs typeface="Spectral"/>
                <a:sym typeface="Spectral"/>
              </a:rPr>
              <a:t>This </a:t>
            </a:r>
            <a:r>
              <a:rPr lang="en-GB">
                <a:latin typeface="Spectral"/>
                <a:ea typeface="Spectral"/>
                <a:cs typeface="Spectral"/>
                <a:sym typeface="Spectral"/>
              </a:rPr>
              <a:t>approach</a:t>
            </a:r>
            <a:r>
              <a:rPr lang="en-GB">
                <a:latin typeface="Spectral"/>
                <a:ea typeface="Spectral"/>
                <a:cs typeface="Spectral"/>
                <a:sym typeface="Spectral"/>
              </a:rPr>
              <a:t>:</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GB">
                <a:latin typeface="Spectral"/>
                <a:ea typeface="Spectral"/>
                <a:cs typeface="Spectral"/>
                <a:sym typeface="Spectral"/>
              </a:rPr>
              <a:t>Require 1 images </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GB">
                <a:latin typeface="Spectral"/>
                <a:ea typeface="Spectral"/>
                <a:cs typeface="Spectral"/>
                <a:sym typeface="Spectral"/>
              </a:rPr>
              <a:t>Find inner and outer bounding boxes around the required body parts of animal from the Image of side view of the animal</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GB">
                <a:latin typeface="Spectral"/>
                <a:ea typeface="Spectral"/>
                <a:cs typeface="Spectral"/>
                <a:sym typeface="Spectral"/>
              </a:rPr>
              <a:t>Estimate the curvature using </a:t>
            </a:r>
            <a:r>
              <a:rPr lang="en-GB">
                <a:latin typeface="Spectral"/>
                <a:ea typeface="Spectral"/>
                <a:cs typeface="Spectral"/>
                <a:sym typeface="Spectral"/>
              </a:rPr>
              <a:t>per pixel</a:t>
            </a:r>
            <a:r>
              <a:rPr lang="en-GB">
                <a:latin typeface="Spectral"/>
                <a:ea typeface="Spectral"/>
                <a:cs typeface="Spectral"/>
                <a:sym typeface="Spectral"/>
              </a:rPr>
              <a:t> depth </a:t>
            </a:r>
            <a:r>
              <a:rPr lang="en-GB">
                <a:latin typeface="Spectral"/>
                <a:ea typeface="Spectral"/>
                <a:cs typeface="Spectral"/>
                <a:sym typeface="Spectral"/>
              </a:rPr>
              <a:t>information</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GB">
                <a:latin typeface="Spectral"/>
                <a:ea typeface="Spectral"/>
                <a:cs typeface="Spectral"/>
                <a:sym typeface="Spectral"/>
              </a:rPr>
              <a:t>Get the number of pixels in both measurements a convert them </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GB">
                <a:latin typeface="Spectral"/>
                <a:ea typeface="Spectral"/>
                <a:cs typeface="Spectral"/>
                <a:sym typeface="Spectral"/>
              </a:rPr>
              <a:t>to real world measurements</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GB">
                <a:latin typeface="Spectral"/>
                <a:ea typeface="Spectral"/>
                <a:cs typeface="Spectral"/>
                <a:sym typeface="Spectral"/>
              </a:rPr>
              <a:t>Plug in to the formula, and Done! </a:t>
            </a:r>
            <a:endParaRPr>
              <a:latin typeface="Spectral"/>
              <a:ea typeface="Spectral"/>
              <a:cs typeface="Spectral"/>
              <a:sym typeface="Spectral"/>
            </a:endParaRPr>
          </a:p>
        </p:txBody>
      </p:sp>
      <p:sp>
        <p:nvSpPr>
          <p:cNvPr id="188" name="Google Shape;188;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RGBD</a:t>
            </a:r>
            <a:endParaRPr/>
          </a:p>
        </p:txBody>
      </p:sp>
      <p:sp>
        <p:nvSpPr>
          <p:cNvPr id="194" name="Google Shape;194;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Incorporated 3 channels (RGB) + Depth channel</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Convolutional Neural Network - For weight estimation</a:t>
            </a:r>
            <a:endParaRPr sz="2200">
              <a:latin typeface="Spectral"/>
              <a:ea typeface="Spectral"/>
              <a:cs typeface="Spectral"/>
              <a:sym typeface="Spectral"/>
            </a:endParaRPr>
          </a:p>
        </p:txBody>
      </p:sp>
      <p:sp>
        <p:nvSpPr>
          <p:cNvPr id="195" name="Google Shape;195;p2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Workflow </a:t>
            </a:r>
            <a:endParaRPr/>
          </a:p>
        </p:txBody>
      </p:sp>
      <p:sp>
        <p:nvSpPr>
          <p:cNvPr id="201" name="Google Shape;201;p26"/>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GB"/>
              <a:t>Image Acquisition:</a:t>
            </a:r>
            <a:endParaRPr b="1"/>
          </a:p>
        </p:txBody>
      </p:sp>
      <p:pic>
        <p:nvPicPr>
          <p:cNvPr id="202" name="Google Shape;202;p26"/>
          <p:cNvPicPr preferRelativeResize="0"/>
          <p:nvPr/>
        </p:nvPicPr>
        <p:blipFill>
          <a:blip r:embed="rId3">
            <a:alphaModFix/>
          </a:blip>
          <a:stretch>
            <a:fillRect/>
          </a:stretch>
        </p:blipFill>
        <p:spPr>
          <a:xfrm>
            <a:off x="1161460" y="1987600"/>
            <a:ext cx="2959601" cy="1936449"/>
          </a:xfrm>
          <a:prstGeom prst="rect">
            <a:avLst/>
          </a:prstGeom>
          <a:noFill/>
          <a:ln>
            <a:noFill/>
          </a:ln>
        </p:spPr>
      </p:pic>
      <p:pic>
        <p:nvPicPr>
          <p:cNvPr id="203" name="Google Shape;203;p26"/>
          <p:cNvPicPr preferRelativeResize="0"/>
          <p:nvPr/>
        </p:nvPicPr>
        <p:blipFill>
          <a:blip r:embed="rId4">
            <a:alphaModFix/>
          </a:blip>
          <a:stretch>
            <a:fillRect/>
          </a:stretch>
        </p:blipFill>
        <p:spPr>
          <a:xfrm>
            <a:off x="5143859" y="1987600"/>
            <a:ext cx="2838675" cy="1780751"/>
          </a:xfrm>
          <a:prstGeom prst="rect">
            <a:avLst/>
          </a:prstGeom>
          <a:noFill/>
          <a:ln>
            <a:noFill/>
          </a:ln>
        </p:spPr>
      </p:pic>
      <p:sp>
        <p:nvSpPr>
          <p:cNvPr id="204" name="Google Shape;204;p26"/>
          <p:cNvSpPr txBox="1"/>
          <p:nvPr/>
        </p:nvSpPr>
        <p:spPr>
          <a:xfrm>
            <a:off x="1812350" y="1661400"/>
            <a:ext cx="13731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Original</a:t>
            </a:r>
            <a:r>
              <a:rPr lang="en-GB">
                <a:latin typeface="Proxima Nova"/>
                <a:ea typeface="Proxima Nova"/>
                <a:cs typeface="Proxima Nova"/>
                <a:sym typeface="Proxima Nova"/>
              </a:rPr>
              <a:t> Image</a:t>
            </a:r>
            <a:endParaRPr>
              <a:latin typeface="Proxima Nova"/>
              <a:ea typeface="Proxima Nova"/>
              <a:cs typeface="Proxima Nova"/>
              <a:sym typeface="Proxima Nova"/>
            </a:endParaRPr>
          </a:p>
        </p:txBody>
      </p:sp>
      <p:sp>
        <p:nvSpPr>
          <p:cNvPr id="205" name="Google Shape;205;p26"/>
          <p:cNvSpPr txBox="1"/>
          <p:nvPr/>
        </p:nvSpPr>
        <p:spPr>
          <a:xfrm>
            <a:off x="5876650" y="1661400"/>
            <a:ext cx="13731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Depth Image</a:t>
            </a:r>
            <a:endParaRPr>
              <a:latin typeface="Proxima Nova"/>
              <a:ea typeface="Proxima Nova"/>
              <a:cs typeface="Proxima Nova"/>
              <a:sym typeface="Proxima Nova"/>
            </a:endParaRPr>
          </a:p>
        </p:txBody>
      </p:sp>
      <p:sp>
        <p:nvSpPr>
          <p:cNvPr id="206" name="Google Shape;206;p2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Workflow </a:t>
            </a:r>
            <a:endParaRPr/>
          </a:p>
        </p:txBody>
      </p:sp>
      <p:sp>
        <p:nvSpPr>
          <p:cNvPr id="212" name="Google Shape;212;p27"/>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2. Object Localization</a:t>
            </a:r>
            <a:r>
              <a:rPr b="1" lang="en-GB"/>
              <a:t>:</a:t>
            </a:r>
            <a:endParaRPr b="1"/>
          </a:p>
        </p:txBody>
      </p:sp>
      <p:pic>
        <p:nvPicPr>
          <p:cNvPr id="213" name="Google Shape;213;p27"/>
          <p:cNvPicPr preferRelativeResize="0"/>
          <p:nvPr/>
        </p:nvPicPr>
        <p:blipFill>
          <a:blip r:embed="rId3">
            <a:alphaModFix/>
          </a:blip>
          <a:stretch>
            <a:fillRect/>
          </a:stretch>
        </p:blipFill>
        <p:spPr>
          <a:xfrm>
            <a:off x="1961525" y="1577925"/>
            <a:ext cx="4711074" cy="2758099"/>
          </a:xfrm>
          <a:prstGeom prst="rect">
            <a:avLst/>
          </a:prstGeom>
          <a:noFill/>
          <a:ln>
            <a:noFill/>
          </a:ln>
        </p:spPr>
      </p:pic>
      <p:sp>
        <p:nvSpPr>
          <p:cNvPr id="214" name="Google Shape;214;p2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Workflow </a:t>
            </a:r>
            <a:endParaRPr/>
          </a:p>
        </p:txBody>
      </p:sp>
      <p:sp>
        <p:nvSpPr>
          <p:cNvPr id="220" name="Google Shape;220;p28"/>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3. Pixel Values and depth values</a:t>
            </a:r>
            <a:r>
              <a:rPr b="1" lang="en-GB"/>
              <a:t>:</a:t>
            </a:r>
            <a:endParaRPr b="1"/>
          </a:p>
        </p:txBody>
      </p:sp>
      <p:sp>
        <p:nvSpPr>
          <p:cNvPr id="221" name="Google Shape;221;p28"/>
          <p:cNvSpPr txBox="1"/>
          <p:nvPr/>
        </p:nvSpPr>
        <p:spPr>
          <a:xfrm>
            <a:off x="311700" y="1725175"/>
            <a:ext cx="8382300" cy="30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Spectral"/>
                <a:ea typeface="Spectral"/>
                <a:cs typeface="Spectral"/>
                <a:sym typeface="Spectral"/>
              </a:rPr>
              <a:t>2 measurements:</a:t>
            </a:r>
            <a:endParaRPr b="1" sz="1800">
              <a:latin typeface="Spectral"/>
              <a:ea typeface="Spectral"/>
              <a:cs typeface="Spectral"/>
              <a:sym typeface="Spectral"/>
            </a:endParaRPr>
          </a:p>
          <a:p>
            <a:pPr indent="0" lvl="0" marL="0" rtl="0" algn="l">
              <a:spcBef>
                <a:spcPts val="0"/>
              </a:spcBef>
              <a:spcAft>
                <a:spcPts val="0"/>
              </a:spcAft>
              <a:buNone/>
            </a:pPr>
            <a:r>
              <a:t/>
            </a:r>
            <a:endParaRPr sz="1800">
              <a:latin typeface="Spectral"/>
              <a:ea typeface="Spectral"/>
              <a:cs typeface="Spectral"/>
              <a:sym typeface="Spectral"/>
            </a:endParaRPr>
          </a:p>
          <a:p>
            <a:pPr indent="-342900" lvl="0" marL="457200" rtl="0" algn="l">
              <a:spcBef>
                <a:spcPts val="0"/>
              </a:spcBef>
              <a:spcAft>
                <a:spcPts val="0"/>
              </a:spcAft>
              <a:buSzPts val="1800"/>
              <a:buFont typeface="Spectral"/>
              <a:buAutoNum type="arabicPeriod"/>
            </a:pPr>
            <a:r>
              <a:rPr lang="en-GB" sz="1800">
                <a:latin typeface="Spectral"/>
                <a:ea typeface="Spectral"/>
                <a:cs typeface="Spectral"/>
                <a:sym typeface="Spectral"/>
              </a:rPr>
              <a:t>Heart Girth Measurements:</a:t>
            </a:r>
            <a:endParaRPr sz="1800">
              <a:latin typeface="Spectral"/>
              <a:ea typeface="Spectral"/>
              <a:cs typeface="Spectral"/>
              <a:sym typeface="Spectral"/>
            </a:endParaRPr>
          </a:p>
          <a:p>
            <a:pPr indent="0" lvl="0" marL="457200" rtl="0" algn="l">
              <a:spcBef>
                <a:spcPts val="0"/>
              </a:spcBef>
              <a:spcAft>
                <a:spcPts val="0"/>
              </a:spcAft>
              <a:buNone/>
            </a:pPr>
            <a:r>
              <a:rPr lang="en-GB" sz="1800">
                <a:latin typeface="Spectral"/>
                <a:ea typeface="Spectral"/>
                <a:cs typeface="Spectral"/>
                <a:sym typeface="Spectral"/>
              </a:rPr>
              <a:t>Heart Girth Pixel Vector: [p1, p2, p3 … pN]</a:t>
            </a:r>
            <a:endParaRPr sz="1800">
              <a:latin typeface="Spectral"/>
              <a:ea typeface="Spectral"/>
              <a:cs typeface="Spectral"/>
              <a:sym typeface="Spectral"/>
            </a:endParaRPr>
          </a:p>
          <a:p>
            <a:pPr indent="0" lvl="0" marL="457200" rtl="0" algn="l">
              <a:spcBef>
                <a:spcPts val="0"/>
              </a:spcBef>
              <a:spcAft>
                <a:spcPts val="0"/>
              </a:spcAft>
              <a:buNone/>
            </a:pPr>
            <a:r>
              <a:rPr lang="en-GB" sz="1800">
                <a:latin typeface="Spectral"/>
                <a:ea typeface="Spectral"/>
                <a:cs typeface="Spectral"/>
                <a:sym typeface="Spectral"/>
              </a:rPr>
              <a:t>Heart Girth Depth Per Pixel Vector: [dp1, dp2, dp3 … dpN]</a:t>
            </a:r>
            <a:endParaRPr sz="1800">
              <a:latin typeface="Spectral"/>
              <a:ea typeface="Spectral"/>
              <a:cs typeface="Spectral"/>
              <a:sym typeface="Spectral"/>
            </a:endParaRPr>
          </a:p>
          <a:p>
            <a:pPr indent="0" lvl="0" marL="457200" rtl="0" algn="l">
              <a:spcBef>
                <a:spcPts val="0"/>
              </a:spcBef>
              <a:spcAft>
                <a:spcPts val="0"/>
              </a:spcAft>
              <a:buNone/>
            </a:pPr>
            <a:r>
              <a:t/>
            </a:r>
            <a:endParaRPr sz="1800">
              <a:latin typeface="Spectral"/>
              <a:ea typeface="Spectral"/>
              <a:cs typeface="Spectral"/>
              <a:sym typeface="Spectral"/>
            </a:endParaRPr>
          </a:p>
          <a:p>
            <a:pPr indent="-342900" lvl="0" marL="457200" rtl="0" algn="l">
              <a:spcBef>
                <a:spcPts val="0"/>
              </a:spcBef>
              <a:spcAft>
                <a:spcPts val="0"/>
              </a:spcAft>
              <a:buSzPts val="1800"/>
              <a:buFont typeface="Spectral"/>
              <a:buAutoNum type="arabicPeriod"/>
            </a:pPr>
            <a:r>
              <a:rPr lang="en-GB" sz="1800">
                <a:latin typeface="Spectral"/>
                <a:ea typeface="Spectral"/>
                <a:cs typeface="Spectral"/>
                <a:sym typeface="Spectral"/>
              </a:rPr>
              <a:t>Diagonal Pixel Vector</a:t>
            </a:r>
            <a:endParaRPr sz="1800">
              <a:latin typeface="Spectral"/>
              <a:ea typeface="Spectral"/>
              <a:cs typeface="Spectral"/>
              <a:sym typeface="Spectral"/>
            </a:endParaRPr>
          </a:p>
          <a:p>
            <a:pPr indent="0" lvl="0" marL="457200" rtl="0" algn="l">
              <a:spcBef>
                <a:spcPts val="0"/>
              </a:spcBef>
              <a:spcAft>
                <a:spcPts val="0"/>
              </a:spcAft>
              <a:buNone/>
            </a:pPr>
            <a:r>
              <a:rPr lang="en-GB" sz="1800">
                <a:latin typeface="Spectral"/>
                <a:ea typeface="Spectral"/>
                <a:cs typeface="Spectral"/>
                <a:sym typeface="Spectral"/>
              </a:rPr>
              <a:t>Diagonal Pixel Vector: [p1, p2, p3 … pN]</a:t>
            </a:r>
            <a:endParaRPr sz="1800">
              <a:latin typeface="Spectral"/>
              <a:ea typeface="Spectral"/>
              <a:cs typeface="Spectral"/>
              <a:sym typeface="Spectral"/>
            </a:endParaRPr>
          </a:p>
          <a:p>
            <a:pPr indent="0" lvl="0" marL="457200" rtl="0" algn="l">
              <a:spcBef>
                <a:spcPts val="0"/>
              </a:spcBef>
              <a:spcAft>
                <a:spcPts val="0"/>
              </a:spcAft>
              <a:buNone/>
            </a:pPr>
            <a:r>
              <a:rPr lang="en-GB" sz="1800">
                <a:latin typeface="Spectral"/>
                <a:ea typeface="Spectral"/>
                <a:cs typeface="Spectral"/>
                <a:sym typeface="Spectral"/>
              </a:rPr>
              <a:t>Diagonal Depth Per Pixel Vector: [dp1, dp2, dp3 … dpN]</a:t>
            </a:r>
            <a:endParaRPr sz="1800">
              <a:latin typeface="Spectral"/>
              <a:ea typeface="Spectral"/>
              <a:cs typeface="Spectral"/>
              <a:sym typeface="Spectral"/>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2" name="Google Shape;222;p2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Workflow </a:t>
            </a:r>
            <a:endParaRPr/>
          </a:p>
        </p:txBody>
      </p:sp>
      <p:sp>
        <p:nvSpPr>
          <p:cNvPr id="228" name="Google Shape;228;p29"/>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3. Conversion of Obtained measurements into real world measurements</a:t>
            </a:r>
            <a:endParaRPr b="1"/>
          </a:p>
          <a:p>
            <a:pPr indent="0" lvl="0" marL="0" rtl="0" algn="l">
              <a:spcBef>
                <a:spcPts val="1600"/>
              </a:spcBef>
              <a:spcAft>
                <a:spcPts val="1600"/>
              </a:spcAft>
              <a:buNone/>
            </a:pPr>
            <a:r>
              <a:t/>
            </a:r>
            <a:endParaRPr b="1"/>
          </a:p>
        </p:txBody>
      </p:sp>
      <p:sp>
        <p:nvSpPr>
          <p:cNvPr id="229" name="Google Shape;229;p29"/>
          <p:cNvSpPr txBox="1"/>
          <p:nvPr/>
        </p:nvSpPr>
        <p:spPr>
          <a:xfrm>
            <a:off x="311700" y="1725175"/>
            <a:ext cx="8382300" cy="30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30" name="Google Shape;230;p29"/>
          <p:cNvSpPr/>
          <p:nvPr/>
        </p:nvSpPr>
        <p:spPr>
          <a:xfrm>
            <a:off x="3535200" y="2336575"/>
            <a:ext cx="1593000" cy="165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Measurements</a:t>
            </a:r>
            <a:r>
              <a:rPr lang="en-GB"/>
              <a:t> Converter</a:t>
            </a:r>
            <a:endParaRPr/>
          </a:p>
        </p:txBody>
      </p:sp>
      <p:sp>
        <p:nvSpPr>
          <p:cNvPr id="231" name="Google Shape;231;p29"/>
          <p:cNvSpPr/>
          <p:nvPr/>
        </p:nvSpPr>
        <p:spPr>
          <a:xfrm>
            <a:off x="963475" y="1980000"/>
            <a:ext cx="17829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latin typeface="Proxima Nova"/>
                <a:ea typeface="Proxima Nova"/>
                <a:cs typeface="Proxima Nova"/>
                <a:sym typeface="Proxima Nova"/>
              </a:rPr>
              <a:t>Heart Girth Pixel Vector</a:t>
            </a:r>
            <a:endParaRPr/>
          </a:p>
        </p:txBody>
      </p:sp>
      <p:sp>
        <p:nvSpPr>
          <p:cNvPr id="232" name="Google Shape;232;p29"/>
          <p:cNvSpPr/>
          <p:nvPr/>
        </p:nvSpPr>
        <p:spPr>
          <a:xfrm>
            <a:off x="963475" y="3057950"/>
            <a:ext cx="17829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latin typeface="Proxima Nova"/>
                <a:ea typeface="Proxima Nova"/>
                <a:cs typeface="Proxima Nova"/>
                <a:sym typeface="Proxima Nova"/>
              </a:rPr>
              <a:t>Heart Girth Depth Per Pixel Vector</a:t>
            </a:r>
            <a:endParaRPr/>
          </a:p>
        </p:txBody>
      </p:sp>
      <p:sp>
        <p:nvSpPr>
          <p:cNvPr id="233" name="Google Shape;233;p29"/>
          <p:cNvSpPr/>
          <p:nvPr/>
        </p:nvSpPr>
        <p:spPr>
          <a:xfrm>
            <a:off x="963475" y="3893125"/>
            <a:ext cx="1782900" cy="7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latin typeface="Proxima Nova"/>
                <a:ea typeface="Proxima Nova"/>
                <a:cs typeface="Proxima Nova"/>
                <a:sym typeface="Proxima Nova"/>
              </a:rPr>
              <a:t>Diagonal Depth Per Pixel Vector</a:t>
            </a:r>
            <a:endParaRPr/>
          </a:p>
        </p:txBody>
      </p:sp>
      <p:sp>
        <p:nvSpPr>
          <p:cNvPr id="234" name="Google Shape;234;p29"/>
          <p:cNvSpPr/>
          <p:nvPr/>
        </p:nvSpPr>
        <p:spPr>
          <a:xfrm>
            <a:off x="963475" y="2518975"/>
            <a:ext cx="1782900" cy="4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latin typeface="Proxima Nova"/>
                <a:ea typeface="Proxima Nova"/>
                <a:cs typeface="Proxima Nova"/>
                <a:sym typeface="Proxima Nova"/>
              </a:rPr>
              <a:t>Diagonal </a:t>
            </a:r>
            <a:r>
              <a:rPr lang="en-GB">
                <a:latin typeface="Proxima Nova"/>
                <a:ea typeface="Proxima Nova"/>
                <a:cs typeface="Proxima Nova"/>
                <a:sym typeface="Proxima Nova"/>
              </a:rPr>
              <a:t>Pixel Vector</a:t>
            </a:r>
            <a:endParaRPr/>
          </a:p>
        </p:txBody>
      </p:sp>
      <p:cxnSp>
        <p:nvCxnSpPr>
          <p:cNvPr id="235" name="Google Shape;235;p29"/>
          <p:cNvCxnSpPr>
            <a:stCxn id="231" idx="3"/>
            <a:endCxn id="230" idx="1"/>
          </p:cNvCxnSpPr>
          <p:nvPr/>
        </p:nvCxnSpPr>
        <p:spPr>
          <a:xfrm>
            <a:off x="2746375" y="2203800"/>
            <a:ext cx="788700" cy="95970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29"/>
          <p:cNvCxnSpPr>
            <a:stCxn id="234" idx="3"/>
            <a:endCxn id="230" idx="1"/>
          </p:cNvCxnSpPr>
          <p:nvPr/>
        </p:nvCxnSpPr>
        <p:spPr>
          <a:xfrm>
            <a:off x="2746375" y="2742775"/>
            <a:ext cx="788700" cy="42090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29"/>
          <p:cNvCxnSpPr>
            <a:stCxn id="232" idx="3"/>
            <a:endCxn id="230" idx="1"/>
          </p:cNvCxnSpPr>
          <p:nvPr/>
        </p:nvCxnSpPr>
        <p:spPr>
          <a:xfrm flipH="1" rot="10800000">
            <a:off x="2746375" y="3163400"/>
            <a:ext cx="788700" cy="275700"/>
          </a:xfrm>
          <a:prstGeom prst="straightConnector1">
            <a:avLst/>
          </a:prstGeom>
          <a:noFill/>
          <a:ln cap="flat" cmpd="sng" w="9525">
            <a:solidFill>
              <a:schemeClr val="dk2"/>
            </a:solidFill>
            <a:prstDash val="solid"/>
            <a:round/>
            <a:headEnd len="med" w="med" type="none"/>
            <a:tailEnd len="med" w="med" type="none"/>
          </a:ln>
        </p:spPr>
      </p:cxnSp>
      <p:cxnSp>
        <p:nvCxnSpPr>
          <p:cNvPr id="238" name="Google Shape;238;p29"/>
          <p:cNvCxnSpPr>
            <a:stCxn id="233" idx="3"/>
            <a:endCxn id="230" idx="1"/>
          </p:cNvCxnSpPr>
          <p:nvPr/>
        </p:nvCxnSpPr>
        <p:spPr>
          <a:xfrm flipH="1" rot="10800000">
            <a:off x="2746375" y="3163375"/>
            <a:ext cx="788700" cy="11109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9"/>
          <p:cNvSpPr/>
          <p:nvPr/>
        </p:nvSpPr>
        <p:spPr>
          <a:xfrm>
            <a:off x="5962550" y="2197675"/>
            <a:ext cx="1881600" cy="6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latin typeface="Proxima Nova"/>
                <a:ea typeface="Proxima Nova"/>
                <a:cs typeface="Proxima Nova"/>
                <a:sym typeface="Proxima Nova"/>
              </a:rPr>
              <a:t>Heart Girth </a:t>
            </a:r>
            <a:r>
              <a:rPr lang="en-GB">
                <a:latin typeface="Proxima Nova"/>
                <a:ea typeface="Proxima Nova"/>
                <a:cs typeface="Proxima Nova"/>
                <a:sym typeface="Proxima Nova"/>
              </a:rPr>
              <a:t>Measurements</a:t>
            </a:r>
            <a:r>
              <a:rPr lang="en-GB">
                <a:latin typeface="Proxima Nova"/>
                <a:ea typeface="Proxima Nova"/>
                <a:cs typeface="Proxima Nova"/>
                <a:sym typeface="Proxima Nova"/>
              </a:rPr>
              <a:t> in </a:t>
            </a:r>
            <a:r>
              <a:rPr lang="en-GB">
                <a:latin typeface="Proxima Nova"/>
                <a:ea typeface="Proxima Nova"/>
                <a:cs typeface="Proxima Nova"/>
                <a:sym typeface="Proxima Nova"/>
              </a:rPr>
              <a:t>meters</a:t>
            </a:r>
            <a:endParaRPr/>
          </a:p>
        </p:txBody>
      </p:sp>
      <p:sp>
        <p:nvSpPr>
          <p:cNvPr id="240" name="Google Shape;240;p29"/>
          <p:cNvSpPr/>
          <p:nvPr/>
        </p:nvSpPr>
        <p:spPr>
          <a:xfrm>
            <a:off x="5962550" y="3163375"/>
            <a:ext cx="1881600" cy="63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latin typeface="Proxima Nova"/>
                <a:ea typeface="Proxima Nova"/>
                <a:cs typeface="Proxima Nova"/>
                <a:sym typeface="Proxima Nova"/>
              </a:rPr>
              <a:t>Diagonal </a:t>
            </a:r>
            <a:r>
              <a:rPr lang="en-GB">
                <a:latin typeface="Proxima Nova"/>
                <a:ea typeface="Proxima Nova"/>
                <a:cs typeface="Proxima Nova"/>
                <a:sym typeface="Proxima Nova"/>
              </a:rPr>
              <a:t>Measurements in meters</a:t>
            </a:r>
            <a:endParaRPr/>
          </a:p>
        </p:txBody>
      </p:sp>
      <p:cxnSp>
        <p:nvCxnSpPr>
          <p:cNvPr id="241" name="Google Shape;241;p29"/>
          <p:cNvCxnSpPr>
            <a:stCxn id="230" idx="3"/>
            <a:endCxn id="239" idx="1"/>
          </p:cNvCxnSpPr>
          <p:nvPr/>
        </p:nvCxnSpPr>
        <p:spPr>
          <a:xfrm flipH="1" rot="10800000">
            <a:off x="5128200" y="2513125"/>
            <a:ext cx="834300" cy="65040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29"/>
          <p:cNvCxnSpPr>
            <a:stCxn id="230" idx="3"/>
            <a:endCxn id="240" idx="1"/>
          </p:cNvCxnSpPr>
          <p:nvPr/>
        </p:nvCxnSpPr>
        <p:spPr>
          <a:xfrm>
            <a:off x="5128200" y="3163525"/>
            <a:ext cx="834300" cy="315300"/>
          </a:xfrm>
          <a:prstGeom prst="straightConnector1">
            <a:avLst/>
          </a:prstGeom>
          <a:noFill/>
          <a:ln cap="flat" cmpd="sng" w="9525">
            <a:solidFill>
              <a:schemeClr val="dk2"/>
            </a:solidFill>
            <a:prstDash val="solid"/>
            <a:round/>
            <a:headEnd len="med" w="med" type="none"/>
            <a:tailEnd len="med" w="med" type="none"/>
          </a:ln>
        </p:spPr>
      </p:cxnSp>
      <p:sp>
        <p:nvSpPr>
          <p:cNvPr id="243" name="Google Shape;243;p2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Entity Relationship Diagram</a:t>
            </a:r>
            <a:endParaRPr/>
          </a:p>
        </p:txBody>
      </p:sp>
      <p:sp>
        <p:nvSpPr>
          <p:cNvPr id="249" name="Google Shape;249;p3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2"/>
                </a:solidFill>
              </a:rPr>
              <a:t>‹#›</a:t>
            </a:fld>
            <a:endParaRPr>
              <a:solidFill>
                <a:schemeClr val="dk2"/>
              </a:solidFill>
            </a:endParaRPr>
          </a:p>
        </p:txBody>
      </p:sp>
      <p:pic>
        <p:nvPicPr>
          <p:cNvPr id="250" name="Google Shape;250;p30"/>
          <p:cNvPicPr preferRelativeResize="0"/>
          <p:nvPr/>
        </p:nvPicPr>
        <p:blipFill rotWithShape="1">
          <a:blip r:embed="rId3">
            <a:alphaModFix/>
          </a:blip>
          <a:srcRect b="22227" l="0" r="6890" t="0"/>
          <a:stretch/>
        </p:blipFill>
        <p:spPr>
          <a:xfrm>
            <a:off x="352500" y="1017800"/>
            <a:ext cx="8656625" cy="3730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UML (Class Diagram)</a:t>
            </a:r>
            <a:endParaRPr/>
          </a:p>
        </p:txBody>
      </p:sp>
      <p:sp>
        <p:nvSpPr>
          <p:cNvPr id="256" name="Google Shape;256;p3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2"/>
                </a:solidFill>
              </a:rPr>
              <a:t>‹#›</a:t>
            </a:fld>
            <a:endParaRPr>
              <a:solidFill>
                <a:schemeClr val="dk2"/>
              </a:solidFill>
            </a:endParaRPr>
          </a:p>
        </p:txBody>
      </p:sp>
      <p:pic>
        <p:nvPicPr>
          <p:cNvPr id="257" name="Google Shape;257;p31"/>
          <p:cNvPicPr preferRelativeResize="0"/>
          <p:nvPr/>
        </p:nvPicPr>
        <p:blipFill>
          <a:blip r:embed="rId3">
            <a:alphaModFix/>
          </a:blip>
          <a:stretch>
            <a:fillRect/>
          </a:stretch>
        </p:blipFill>
        <p:spPr>
          <a:xfrm>
            <a:off x="1158450" y="958100"/>
            <a:ext cx="6827426" cy="38061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93" name="Google Shape;93;p14"/>
          <p:cNvSpPr txBox="1"/>
          <p:nvPr>
            <p:ph idx="4294967295"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212121"/>
              </a:buClr>
              <a:buSzPts val="2000"/>
              <a:buFont typeface="Spectral"/>
              <a:buChar char="●"/>
            </a:pPr>
            <a:r>
              <a:rPr lang="en-GB" sz="2000">
                <a:solidFill>
                  <a:srgbClr val="212121"/>
                </a:solidFill>
                <a:highlight>
                  <a:srgbClr val="FFFFFF"/>
                </a:highlight>
                <a:latin typeface="Spectral"/>
                <a:ea typeface="Spectral"/>
                <a:cs typeface="Spectral"/>
                <a:sym typeface="Spectral"/>
              </a:rPr>
              <a:t>Products - Depends on Body Size and Weight.</a:t>
            </a:r>
            <a:endParaRPr sz="2000">
              <a:solidFill>
                <a:srgbClr val="212121"/>
              </a:solidFill>
              <a:highlight>
                <a:srgbClr val="FFFFFF"/>
              </a:highlight>
              <a:latin typeface="Spectral"/>
              <a:ea typeface="Spectral"/>
              <a:cs typeface="Spectral"/>
              <a:sym typeface="Spectral"/>
            </a:endParaRPr>
          </a:p>
          <a:p>
            <a:pPr indent="-355600" lvl="0" marL="457200" rtl="0" algn="l">
              <a:spcBef>
                <a:spcPts val="0"/>
              </a:spcBef>
              <a:spcAft>
                <a:spcPts val="0"/>
              </a:spcAft>
              <a:buClr>
                <a:srgbClr val="212121"/>
              </a:buClr>
              <a:buSzPts val="2000"/>
              <a:buFont typeface="Spectral"/>
              <a:buChar char="●"/>
            </a:pPr>
            <a:r>
              <a:rPr lang="en-GB" sz="2000">
                <a:solidFill>
                  <a:srgbClr val="212121"/>
                </a:solidFill>
                <a:highlight>
                  <a:srgbClr val="FFFFFF"/>
                </a:highlight>
                <a:latin typeface="Spectral"/>
                <a:ea typeface="Spectral"/>
                <a:cs typeface="Spectral"/>
                <a:sym typeface="Spectral"/>
              </a:rPr>
              <a:t>Weight - The most important Factor, e</a:t>
            </a:r>
            <a:r>
              <a:rPr lang="en-GB" sz="2000">
                <a:solidFill>
                  <a:srgbClr val="212121"/>
                </a:solidFill>
                <a:highlight>
                  <a:srgbClr val="FFFFFF"/>
                </a:highlight>
                <a:latin typeface="Spectral"/>
                <a:ea typeface="Spectral"/>
                <a:cs typeface="Spectral"/>
                <a:sym typeface="Spectral"/>
              </a:rPr>
              <a:t>ffective in assessing the reproductive efficiency and growth performance of an animal. </a:t>
            </a:r>
            <a:endParaRPr sz="2000">
              <a:solidFill>
                <a:srgbClr val="212121"/>
              </a:solidFill>
              <a:highlight>
                <a:srgbClr val="FFFFFF"/>
              </a:highlight>
              <a:latin typeface="Spectral"/>
              <a:ea typeface="Spectral"/>
              <a:cs typeface="Spectral"/>
              <a:sym typeface="Spectral"/>
            </a:endParaRPr>
          </a:p>
          <a:p>
            <a:pPr indent="-355600" lvl="0" marL="457200" rtl="0" algn="l">
              <a:spcBef>
                <a:spcPts val="0"/>
              </a:spcBef>
              <a:spcAft>
                <a:spcPts val="0"/>
              </a:spcAft>
              <a:buClr>
                <a:srgbClr val="212121"/>
              </a:buClr>
              <a:buSzPts val="2000"/>
              <a:buFont typeface="Spectral"/>
              <a:buChar char="●"/>
            </a:pPr>
            <a:r>
              <a:rPr lang="en-GB" sz="2000">
                <a:solidFill>
                  <a:srgbClr val="212121"/>
                </a:solidFill>
                <a:highlight>
                  <a:srgbClr val="FFFFFF"/>
                </a:highlight>
                <a:latin typeface="Spectral"/>
                <a:ea typeface="Spectral"/>
                <a:cs typeface="Spectral"/>
                <a:sym typeface="Spectral"/>
              </a:rPr>
              <a:t>Weight - To measure the correct dose of therapeutic pharmaceutical to treat diseases </a:t>
            </a:r>
            <a:endParaRPr sz="2000">
              <a:solidFill>
                <a:srgbClr val="212121"/>
              </a:solidFill>
              <a:highlight>
                <a:srgbClr val="FFFFFF"/>
              </a:highlight>
              <a:latin typeface="Spectral"/>
              <a:ea typeface="Spectral"/>
              <a:cs typeface="Spectral"/>
              <a:sym typeface="Spectral"/>
            </a:endParaRPr>
          </a:p>
          <a:p>
            <a:pPr indent="-355600" lvl="0" marL="457200" rtl="0" algn="l">
              <a:spcBef>
                <a:spcPts val="0"/>
              </a:spcBef>
              <a:spcAft>
                <a:spcPts val="0"/>
              </a:spcAft>
              <a:buClr>
                <a:srgbClr val="212121"/>
              </a:buClr>
              <a:buSzPts val="2000"/>
              <a:buChar char="●"/>
            </a:pPr>
            <a:r>
              <a:rPr lang="en-GB" sz="2000">
                <a:solidFill>
                  <a:srgbClr val="212121"/>
                </a:solidFill>
                <a:highlight>
                  <a:srgbClr val="FFFFFF"/>
                </a:highlight>
                <a:latin typeface="Spectral"/>
                <a:ea typeface="Spectral"/>
                <a:cs typeface="Spectral"/>
                <a:sym typeface="Spectral"/>
              </a:rPr>
              <a:t>Feed Based on Animal’s Weight, avoid underfeeding or overfeeding.</a:t>
            </a:r>
            <a:endParaRPr sz="2000">
              <a:solidFill>
                <a:srgbClr val="212121"/>
              </a:solidFill>
              <a:highlight>
                <a:srgbClr val="FFFFFF"/>
              </a:highlight>
              <a:latin typeface="Spectral"/>
              <a:ea typeface="Spectral"/>
              <a:cs typeface="Spectral"/>
              <a:sym typeface="Spectral"/>
            </a:endParaRPr>
          </a:p>
          <a:p>
            <a:pPr indent="-355600" lvl="0" marL="457200" rtl="0" algn="l">
              <a:spcBef>
                <a:spcPts val="0"/>
              </a:spcBef>
              <a:spcAft>
                <a:spcPts val="0"/>
              </a:spcAft>
              <a:buClr>
                <a:srgbClr val="212121"/>
              </a:buClr>
              <a:buSzPts val="2000"/>
              <a:buFont typeface="Spectral"/>
              <a:buChar char="●"/>
            </a:pPr>
            <a:r>
              <a:rPr lang="en-GB" sz="2000">
                <a:solidFill>
                  <a:srgbClr val="212121"/>
                </a:solidFill>
                <a:highlight>
                  <a:srgbClr val="FFFFFF"/>
                </a:highlight>
                <a:latin typeface="Spectral"/>
                <a:ea typeface="Spectral"/>
                <a:cs typeface="Spectral"/>
                <a:sym typeface="Spectral"/>
              </a:rPr>
              <a:t>Weighing animal - A tedious task, requires manhandling</a:t>
            </a:r>
            <a:endParaRPr sz="2000">
              <a:solidFill>
                <a:srgbClr val="212121"/>
              </a:solidFill>
              <a:highlight>
                <a:srgbClr val="FFFFFF"/>
              </a:highlight>
              <a:latin typeface="Spectral"/>
              <a:ea typeface="Spectral"/>
              <a:cs typeface="Spectral"/>
              <a:sym typeface="Spectral"/>
            </a:endParaRPr>
          </a:p>
        </p:txBody>
      </p:sp>
      <p:sp>
        <p:nvSpPr>
          <p:cNvPr id="94" name="Google Shape;94;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2"/>
                </a:solidFill>
              </a:rPr>
              <a:t>‹#›</a:t>
            </a:fld>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Assumptions </a:t>
            </a:r>
            <a:endParaRPr/>
          </a:p>
        </p:txBody>
      </p:sp>
      <p:sp>
        <p:nvSpPr>
          <p:cNvPr id="263" name="Google Shape;263;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One animal in a frame.</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Breed specific work - </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Object is not tilled. Parallel to the camera. </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Intel realsense D-415 - For Image </a:t>
            </a:r>
            <a:r>
              <a:rPr lang="en-GB" sz="2200">
                <a:latin typeface="Spectral"/>
                <a:ea typeface="Spectral"/>
                <a:cs typeface="Spectral"/>
                <a:sym typeface="Spectral"/>
              </a:rPr>
              <a:t>acquisition</a:t>
            </a:r>
            <a:r>
              <a:rPr lang="en-GB" sz="2200">
                <a:latin typeface="Spectral"/>
                <a:ea typeface="Spectral"/>
                <a:cs typeface="Spectral"/>
                <a:sym typeface="Spectral"/>
              </a:rPr>
              <a:t>.</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Image Capturing range:</a:t>
            </a:r>
            <a:endParaRPr sz="2200">
              <a:latin typeface="Spectral"/>
              <a:ea typeface="Spectral"/>
              <a:cs typeface="Spectral"/>
              <a:sym typeface="Spectral"/>
            </a:endParaRPr>
          </a:p>
          <a:p>
            <a:pPr indent="-368300" lvl="1" marL="1828800" rtl="0" algn="l">
              <a:spcBef>
                <a:spcPts val="0"/>
              </a:spcBef>
              <a:spcAft>
                <a:spcPts val="0"/>
              </a:spcAft>
              <a:buSzPts val="2200"/>
              <a:buFont typeface="Spectral"/>
              <a:buChar char="○"/>
            </a:pPr>
            <a:r>
              <a:rPr lang="en-GB" sz="2200">
                <a:latin typeface="Spectral"/>
                <a:ea typeface="Spectral"/>
                <a:cs typeface="Spectral"/>
                <a:sym typeface="Spectral"/>
              </a:rPr>
              <a:t>Min: 2 meters </a:t>
            </a:r>
            <a:endParaRPr sz="2200">
              <a:latin typeface="Spectral"/>
              <a:ea typeface="Spectral"/>
              <a:cs typeface="Spectral"/>
              <a:sym typeface="Spectral"/>
            </a:endParaRPr>
          </a:p>
          <a:p>
            <a:pPr indent="-368300" lvl="1" marL="1828800" rtl="0" algn="l">
              <a:spcBef>
                <a:spcPts val="0"/>
              </a:spcBef>
              <a:spcAft>
                <a:spcPts val="0"/>
              </a:spcAft>
              <a:buSzPts val="2200"/>
              <a:buFont typeface="Spectral"/>
              <a:buChar char="○"/>
            </a:pPr>
            <a:r>
              <a:rPr lang="en-GB" sz="2200">
                <a:latin typeface="Spectral"/>
                <a:ea typeface="Spectral"/>
                <a:cs typeface="Spectral"/>
                <a:sym typeface="Spectral"/>
              </a:rPr>
              <a:t>Max: 4 meters</a:t>
            </a:r>
            <a:endParaRPr sz="2200">
              <a:latin typeface="Spectral"/>
              <a:ea typeface="Spectral"/>
              <a:cs typeface="Spectral"/>
              <a:sym typeface="Spectral"/>
            </a:endParaRPr>
          </a:p>
          <a:p>
            <a:pPr indent="0" lvl="0" marL="0" rtl="0" algn="l">
              <a:spcBef>
                <a:spcPts val="1600"/>
              </a:spcBef>
              <a:spcAft>
                <a:spcPts val="0"/>
              </a:spcAft>
              <a:buNone/>
            </a:pPr>
            <a:r>
              <a:t/>
            </a:r>
            <a:endParaRPr sz="2200">
              <a:latin typeface="Spectral"/>
              <a:ea typeface="Spectral"/>
              <a:cs typeface="Spectral"/>
              <a:sym typeface="Spectral"/>
            </a:endParaRPr>
          </a:p>
          <a:p>
            <a:pPr indent="0" lvl="0" marL="0" rtl="0" algn="l">
              <a:spcBef>
                <a:spcPts val="1600"/>
              </a:spcBef>
              <a:spcAft>
                <a:spcPts val="0"/>
              </a:spcAft>
              <a:buNone/>
            </a:pPr>
            <a:r>
              <a:t/>
            </a:r>
            <a:endParaRPr sz="2400">
              <a:latin typeface="Spectral"/>
              <a:ea typeface="Spectral"/>
              <a:cs typeface="Spectral"/>
              <a:sym typeface="Spectral"/>
            </a:endParaRPr>
          </a:p>
          <a:p>
            <a:pPr indent="0" lvl="0" marL="91440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264" name="Google Shape;264;p3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V1</a:t>
            </a:r>
            <a:endParaRPr/>
          </a:p>
        </p:txBody>
      </p:sp>
      <p:sp>
        <p:nvSpPr>
          <p:cNvPr id="270" name="Google Shape;270;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H</a:t>
            </a:r>
            <a:r>
              <a:rPr lang="en-GB" sz="2000">
                <a:latin typeface="Spectral"/>
                <a:ea typeface="Spectral"/>
                <a:cs typeface="Spectral"/>
                <a:sym typeface="Spectral"/>
              </a:rPr>
              <a:t>and annotated images: 229</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Useable images from Images scrapped from web: 300</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Only side views of Cattle</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No depth information</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No weight labels </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Will be use for Semantic Segmentation</a:t>
            </a:r>
            <a:br>
              <a:rPr lang="en-GB" sz="2000">
                <a:latin typeface="Spectral"/>
                <a:ea typeface="Spectral"/>
                <a:cs typeface="Spectral"/>
                <a:sym typeface="Spectral"/>
              </a:rPr>
            </a:br>
            <a:r>
              <a:rPr lang="en-GB" sz="2000">
                <a:latin typeface="Spectral"/>
                <a:ea typeface="Spectral"/>
                <a:cs typeface="Spectral"/>
                <a:sym typeface="Spectral"/>
              </a:rPr>
              <a:t>and Cattle detection</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Total Images:</a:t>
            </a:r>
            <a:r>
              <a:rPr lang="en-GB" sz="2000">
                <a:latin typeface="Spectral"/>
                <a:ea typeface="Spectral"/>
                <a:cs typeface="Spectral"/>
                <a:sym typeface="Spectral"/>
              </a:rPr>
              <a:t> 529</a:t>
            </a:r>
            <a:endParaRPr sz="2000">
              <a:latin typeface="Spectral"/>
              <a:ea typeface="Spectral"/>
              <a:cs typeface="Spectral"/>
              <a:sym typeface="Spectral"/>
            </a:endParaRPr>
          </a:p>
          <a:p>
            <a:pPr indent="0" lvl="0" marL="457200" rtl="0" algn="l">
              <a:spcBef>
                <a:spcPts val="1600"/>
              </a:spcBef>
              <a:spcAft>
                <a:spcPts val="1600"/>
              </a:spcAft>
              <a:buNone/>
            </a:pPr>
            <a:r>
              <a:t/>
            </a:r>
            <a:endParaRPr/>
          </a:p>
        </p:txBody>
      </p:sp>
      <p:pic>
        <p:nvPicPr>
          <p:cNvPr id="271" name="Google Shape;271;p33"/>
          <p:cNvPicPr preferRelativeResize="0"/>
          <p:nvPr/>
        </p:nvPicPr>
        <p:blipFill>
          <a:blip r:embed="rId3">
            <a:alphaModFix/>
          </a:blip>
          <a:stretch>
            <a:fillRect/>
          </a:stretch>
        </p:blipFill>
        <p:spPr>
          <a:xfrm>
            <a:off x="5874875" y="1942600"/>
            <a:ext cx="2957426" cy="1913550"/>
          </a:xfrm>
          <a:prstGeom prst="rect">
            <a:avLst/>
          </a:prstGeom>
          <a:noFill/>
          <a:ln>
            <a:noFill/>
          </a:ln>
        </p:spPr>
      </p:pic>
      <p:sp>
        <p:nvSpPr>
          <p:cNvPr id="272" name="Google Shape;272;p3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Augmentation on V1	</a:t>
            </a:r>
            <a:endParaRPr/>
          </a:p>
        </p:txBody>
      </p:sp>
      <p:sp>
        <p:nvSpPr>
          <p:cNvPr id="278" name="Google Shape;278;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From each image - 3 augmented image</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Brightened Image (gamma = 2.0) </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Darkened Image and introduced noise to simulate low light conditions.</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Flipped Images on vertical </a:t>
            </a:r>
            <a:r>
              <a:rPr lang="en-GB" sz="2200">
                <a:latin typeface="Spectral"/>
                <a:ea typeface="Spectral"/>
                <a:cs typeface="Spectral"/>
                <a:sym typeface="Spectral"/>
              </a:rPr>
              <a:t>axis</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Total Number of Images after Augmentation: 2,116</a:t>
            </a:r>
            <a:endParaRPr sz="2200">
              <a:latin typeface="Spectral"/>
              <a:ea typeface="Spectral"/>
              <a:cs typeface="Spectral"/>
              <a:sym typeface="Spectral"/>
            </a:endParaRPr>
          </a:p>
          <a:p>
            <a:pPr indent="0" lvl="0" marL="457200" rtl="0" algn="l">
              <a:spcBef>
                <a:spcPts val="1600"/>
              </a:spcBef>
              <a:spcAft>
                <a:spcPts val="1600"/>
              </a:spcAft>
              <a:buNone/>
            </a:pPr>
            <a:r>
              <a:t/>
            </a:r>
            <a:endParaRPr/>
          </a:p>
        </p:txBody>
      </p:sp>
      <p:sp>
        <p:nvSpPr>
          <p:cNvPr id="279" name="Google Shape;279;p3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Experiments on </a:t>
            </a:r>
            <a:r>
              <a:rPr lang="en-GB"/>
              <a:t>D</a:t>
            </a:r>
            <a:r>
              <a:rPr lang="en-GB"/>
              <a:t>ataset V1 	</a:t>
            </a:r>
            <a:endParaRPr/>
          </a:p>
        </p:txBody>
      </p:sp>
      <p:sp>
        <p:nvSpPr>
          <p:cNvPr id="285" name="Google Shape;285;p35"/>
          <p:cNvSpPr txBox="1"/>
          <p:nvPr>
            <p:ph idx="1" type="body"/>
          </p:nvPr>
        </p:nvSpPr>
        <p:spPr>
          <a:xfrm>
            <a:off x="311700" y="1090275"/>
            <a:ext cx="8520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Tried to solve as a Localization problem   </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Base networks VGG16, Resnet </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Initial trained only fully connected layers for two bounding boxes.</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T</a:t>
            </a:r>
            <a:r>
              <a:rPr lang="en-GB" sz="2000">
                <a:latin typeface="Spectral"/>
                <a:ea typeface="Spectral"/>
                <a:cs typeface="Spectral"/>
                <a:sym typeface="Spectral"/>
              </a:rPr>
              <a:t>rained only fully connected layers for only one bounding box.</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Unfreeze some Conv layers and trained for two bounding boxes.</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Unfreeze some Conv layers and trained for one bounding boxes.</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Overfitted for Demo Purposes.</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GAP for Localization</a:t>
            </a:r>
            <a:endParaRPr sz="2000">
              <a:latin typeface="Spectral"/>
              <a:ea typeface="Spectral"/>
              <a:cs typeface="Spectral"/>
              <a:sym typeface="Spectral"/>
            </a:endParaRPr>
          </a:p>
        </p:txBody>
      </p:sp>
      <p:sp>
        <p:nvSpPr>
          <p:cNvPr id="286" name="Google Shape;286;p3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Object Localization</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Aim: Object Localization</a:t>
            </a:r>
            <a:endParaRPr/>
          </a:p>
        </p:txBody>
      </p:sp>
      <p:sp>
        <p:nvSpPr>
          <p:cNvPr id="297" name="Google Shape;297;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Take a bounding box around animal </a:t>
            </a:r>
            <a:endParaRPr/>
          </a:p>
        </p:txBody>
      </p:sp>
      <p:pic>
        <p:nvPicPr>
          <p:cNvPr id="298" name="Google Shape;298;p37"/>
          <p:cNvPicPr preferRelativeResize="0"/>
          <p:nvPr/>
        </p:nvPicPr>
        <p:blipFill>
          <a:blip r:embed="rId3">
            <a:alphaModFix/>
          </a:blip>
          <a:stretch>
            <a:fillRect/>
          </a:stretch>
        </p:blipFill>
        <p:spPr>
          <a:xfrm>
            <a:off x="2233188" y="1768750"/>
            <a:ext cx="4677625" cy="3063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Aim: Object Localization</a:t>
            </a:r>
            <a:endParaRPr/>
          </a:p>
          <a:p>
            <a:pPr indent="0" lvl="0" marL="0" rtl="0" algn="l">
              <a:spcBef>
                <a:spcPts val="0"/>
              </a:spcBef>
              <a:spcAft>
                <a:spcPts val="0"/>
              </a:spcAft>
              <a:buNone/>
            </a:pPr>
            <a:r>
              <a:t/>
            </a:r>
            <a:endParaRPr/>
          </a:p>
        </p:txBody>
      </p:sp>
      <p:pic>
        <p:nvPicPr>
          <p:cNvPr id="304" name="Google Shape;304;p38"/>
          <p:cNvPicPr preferRelativeResize="0"/>
          <p:nvPr/>
        </p:nvPicPr>
        <p:blipFill>
          <a:blip r:embed="rId3">
            <a:alphaModFix/>
          </a:blip>
          <a:stretch>
            <a:fillRect/>
          </a:stretch>
        </p:blipFill>
        <p:spPr>
          <a:xfrm>
            <a:off x="2193525" y="1268200"/>
            <a:ext cx="4756952" cy="30846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Combined Both</a:t>
            </a:r>
            <a:endParaRPr/>
          </a:p>
        </p:txBody>
      </p:sp>
      <p:pic>
        <p:nvPicPr>
          <p:cNvPr id="310" name="Google Shape;310;p39"/>
          <p:cNvPicPr preferRelativeResize="0"/>
          <p:nvPr/>
        </p:nvPicPr>
        <p:blipFill>
          <a:blip r:embed="rId3">
            <a:alphaModFix/>
          </a:blip>
          <a:stretch>
            <a:fillRect/>
          </a:stretch>
        </p:blipFill>
        <p:spPr>
          <a:xfrm>
            <a:off x="1829388" y="1106475"/>
            <a:ext cx="5485226" cy="3520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NN for Images</a:t>
            </a:r>
            <a:endParaRPr/>
          </a:p>
        </p:txBody>
      </p:sp>
      <p:sp>
        <p:nvSpPr>
          <p:cNvPr id="316" name="Google Shape;316;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Consider Simple neural network for classifying classes C1 and C2</a:t>
            </a:r>
            <a:endParaRPr/>
          </a:p>
        </p:txBody>
      </p:sp>
      <p:pic>
        <p:nvPicPr>
          <p:cNvPr id="317" name="Google Shape;317;p40"/>
          <p:cNvPicPr preferRelativeResize="0"/>
          <p:nvPr/>
        </p:nvPicPr>
        <p:blipFill>
          <a:blip r:embed="rId3">
            <a:alphaModFix/>
          </a:blip>
          <a:stretch>
            <a:fillRect/>
          </a:stretch>
        </p:blipFill>
        <p:spPr>
          <a:xfrm>
            <a:off x="1191601" y="1883737"/>
            <a:ext cx="2975531" cy="2002175"/>
          </a:xfrm>
          <a:prstGeom prst="rect">
            <a:avLst/>
          </a:prstGeom>
          <a:noFill/>
          <a:ln>
            <a:noFill/>
          </a:ln>
        </p:spPr>
      </p:pic>
      <p:sp>
        <p:nvSpPr>
          <p:cNvPr id="318" name="Google Shape;318;p40"/>
          <p:cNvSpPr txBox="1"/>
          <p:nvPr/>
        </p:nvSpPr>
        <p:spPr>
          <a:xfrm>
            <a:off x="1365475" y="4075163"/>
            <a:ext cx="2306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8x8 image with 3 channels </a:t>
            </a:r>
            <a:endParaRPr>
              <a:solidFill>
                <a:srgbClr val="FFFFFF"/>
              </a:solidFill>
            </a:endParaRPr>
          </a:p>
        </p:txBody>
      </p:sp>
      <p:sp>
        <p:nvSpPr>
          <p:cNvPr id="319" name="Google Shape;319;p40"/>
          <p:cNvSpPr/>
          <p:nvPr/>
        </p:nvSpPr>
        <p:spPr>
          <a:xfrm>
            <a:off x="4676550" y="208712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1</a:t>
            </a:r>
            <a:endParaRPr sz="600"/>
          </a:p>
        </p:txBody>
      </p:sp>
      <p:sp>
        <p:nvSpPr>
          <p:cNvPr id="320" name="Google Shape;320;p40"/>
          <p:cNvSpPr/>
          <p:nvPr/>
        </p:nvSpPr>
        <p:spPr>
          <a:xfrm>
            <a:off x="5444488" y="1811100"/>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1</a:t>
            </a:r>
            <a:endParaRPr sz="600"/>
          </a:p>
        </p:txBody>
      </p:sp>
      <p:sp>
        <p:nvSpPr>
          <p:cNvPr id="321" name="Google Shape;321;p40"/>
          <p:cNvSpPr/>
          <p:nvPr/>
        </p:nvSpPr>
        <p:spPr>
          <a:xfrm>
            <a:off x="5444488" y="221817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2</a:t>
            </a:r>
            <a:endParaRPr sz="600"/>
          </a:p>
        </p:txBody>
      </p:sp>
      <p:sp>
        <p:nvSpPr>
          <p:cNvPr id="322" name="Google Shape;322;p40"/>
          <p:cNvSpPr/>
          <p:nvPr/>
        </p:nvSpPr>
        <p:spPr>
          <a:xfrm>
            <a:off x="5444488" y="2625250"/>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3</a:t>
            </a:r>
            <a:endParaRPr sz="600"/>
          </a:p>
        </p:txBody>
      </p:sp>
      <p:sp>
        <p:nvSpPr>
          <p:cNvPr id="323" name="Google Shape;323;p40"/>
          <p:cNvSpPr/>
          <p:nvPr/>
        </p:nvSpPr>
        <p:spPr>
          <a:xfrm>
            <a:off x="5444488" y="303232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4</a:t>
            </a:r>
            <a:endParaRPr sz="600"/>
          </a:p>
        </p:txBody>
      </p:sp>
      <p:sp>
        <p:nvSpPr>
          <p:cNvPr id="324" name="Google Shape;324;p40"/>
          <p:cNvSpPr/>
          <p:nvPr/>
        </p:nvSpPr>
        <p:spPr>
          <a:xfrm>
            <a:off x="5444488" y="3439400"/>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5</a:t>
            </a:r>
            <a:endParaRPr sz="600"/>
          </a:p>
        </p:txBody>
      </p:sp>
      <p:sp>
        <p:nvSpPr>
          <p:cNvPr id="325" name="Google Shape;325;p40"/>
          <p:cNvSpPr/>
          <p:nvPr/>
        </p:nvSpPr>
        <p:spPr>
          <a:xfrm>
            <a:off x="5444488" y="384647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6</a:t>
            </a:r>
            <a:endParaRPr sz="600"/>
          </a:p>
        </p:txBody>
      </p:sp>
      <p:sp>
        <p:nvSpPr>
          <p:cNvPr id="326" name="Google Shape;326;p40"/>
          <p:cNvSpPr/>
          <p:nvPr/>
        </p:nvSpPr>
        <p:spPr>
          <a:xfrm>
            <a:off x="6212450" y="2625250"/>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c1</a:t>
            </a:r>
            <a:endParaRPr sz="600"/>
          </a:p>
        </p:txBody>
      </p:sp>
      <p:sp>
        <p:nvSpPr>
          <p:cNvPr id="327" name="Google Shape;327;p40"/>
          <p:cNvSpPr/>
          <p:nvPr/>
        </p:nvSpPr>
        <p:spPr>
          <a:xfrm>
            <a:off x="6212450" y="303232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c2</a:t>
            </a:r>
            <a:endParaRPr sz="600"/>
          </a:p>
        </p:txBody>
      </p:sp>
      <p:cxnSp>
        <p:nvCxnSpPr>
          <p:cNvPr id="328" name="Google Shape;328;p40"/>
          <p:cNvCxnSpPr>
            <a:stCxn id="319" idx="6"/>
            <a:endCxn id="320" idx="2"/>
          </p:cNvCxnSpPr>
          <p:nvPr/>
        </p:nvCxnSpPr>
        <p:spPr>
          <a:xfrm flipH="1" rot="10800000">
            <a:off x="4994850" y="1966825"/>
            <a:ext cx="449700" cy="2760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40"/>
          <p:cNvCxnSpPr>
            <a:stCxn id="319" idx="6"/>
            <a:endCxn id="321" idx="2"/>
          </p:cNvCxnSpPr>
          <p:nvPr/>
        </p:nvCxnSpPr>
        <p:spPr>
          <a:xfrm>
            <a:off x="4994850" y="2242825"/>
            <a:ext cx="449700" cy="1311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40"/>
          <p:cNvCxnSpPr>
            <a:stCxn id="319" idx="6"/>
            <a:endCxn id="322" idx="2"/>
          </p:cNvCxnSpPr>
          <p:nvPr/>
        </p:nvCxnSpPr>
        <p:spPr>
          <a:xfrm>
            <a:off x="4994850" y="2242825"/>
            <a:ext cx="449700" cy="53820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40"/>
          <p:cNvCxnSpPr>
            <a:stCxn id="319" idx="6"/>
            <a:endCxn id="323" idx="2"/>
          </p:cNvCxnSpPr>
          <p:nvPr/>
        </p:nvCxnSpPr>
        <p:spPr>
          <a:xfrm>
            <a:off x="4994850" y="2242825"/>
            <a:ext cx="449700" cy="94530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40"/>
          <p:cNvCxnSpPr>
            <a:stCxn id="319" idx="6"/>
            <a:endCxn id="324" idx="2"/>
          </p:cNvCxnSpPr>
          <p:nvPr/>
        </p:nvCxnSpPr>
        <p:spPr>
          <a:xfrm>
            <a:off x="4994850" y="2242825"/>
            <a:ext cx="449700" cy="135240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40"/>
          <p:cNvCxnSpPr>
            <a:stCxn id="319" idx="6"/>
            <a:endCxn id="325" idx="2"/>
          </p:cNvCxnSpPr>
          <p:nvPr/>
        </p:nvCxnSpPr>
        <p:spPr>
          <a:xfrm>
            <a:off x="4994850" y="2242825"/>
            <a:ext cx="449700" cy="1759500"/>
          </a:xfrm>
          <a:prstGeom prst="straightConnector1">
            <a:avLst/>
          </a:prstGeom>
          <a:noFill/>
          <a:ln cap="flat" cmpd="sng" w="9525">
            <a:solidFill>
              <a:schemeClr val="dk2"/>
            </a:solidFill>
            <a:prstDash val="solid"/>
            <a:round/>
            <a:headEnd len="med" w="med" type="none"/>
            <a:tailEnd len="med" w="med" type="none"/>
          </a:ln>
        </p:spPr>
      </p:cxnSp>
      <p:sp>
        <p:nvSpPr>
          <p:cNvPr id="334" name="Google Shape;334;p40"/>
          <p:cNvSpPr/>
          <p:nvPr/>
        </p:nvSpPr>
        <p:spPr>
          <a:xfrm>
            <a:off x="4691038" y="2494200"/>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2</a:t>
            </a:r>
            <a:endParaRPr sz="600"/>
          </a:p>
        </p:txBody>
      </p:sp>
      <p:cxnSp>
        <p:nvCxnSpPr>
          <p:cNvPr id="335" name="Google Shape;335;p40"/>
          <p:cNvCxnSpPr>
            <a:stCxn id="334" idx="6"/>
            <a:endCxn id="320" idx="2"/>
          </p:cNvCxnSpPr>
          <p:nvPr/>
        </p:nvCxnSpPr>
        <p:spPr>
          <a:xfrm flipH="1" rot="10800000">
            <a:off x="5009338" y="1966800"/>
            <a:ext cx="435300" cy="6831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40"/>
          <p:cNvCxnSpPr>
            <a:stCxn id="334" idx="6"/>
            <a:endCxn id="321" idx="2"/>
          </p:cNvCxnSpPr>
          <p:nvPr/>
        </p:nvCxnSpPr>
        <p:spPr>
          <a:xfrm flipH="1" rot="10800000">
            <a:off x="5009338" y="2373900"/>
            <a:ext cx="435300" cy="27600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40"/>
          <p:cNvCxnSpPr>
            <a:stCxn id="334" idx="6"/>
            <a:endCxn id="322" idx="2"/>
          </p:cNvCxnSpPr>
          <p:nvPr/>
        </p:nvCxnSpPr>
        <p:spPr>
          <a:xfrm>
            <a:off x="5009338" y="2649900"/>
            <a:ext cx="435300" cy="1311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40"/>
          <p:cNvCxnSpPr>
            <a:stCxn id="334" idx="6"/>
            <a:endCxn id="323" idx="2"/>
          </p:cNvCxnSpPr>
          <p:nvPr/>
        </p:nvCxnSpPr>
        <p:spPr>
          <a:xfrm>
            <a:off x="5009338" y="2649900"/>
            <a:ext cx="435300" cy="5382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40"/>
          <p:cNvCxnSpPr>
            <a:stCxn id="334" idx="6"/>
            <a:endCxn id="324" idx="2"/>
          </p:cNvCxnSpPr>
          <p:nvPr/>
        </p:nvCxnSpPr>
        <p:spPr>
          <a:xfrm>
            <a:off x="5009338" y="2649900"/>
            <a:ext cx="435300" cy="94530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40"/>
          <p:cNvCxnSpPr>
            <a:stCxn id="334" idx="6"/>
            <a:endCxn id="325" idx="2"/>
          </p:cNvCxnSpPr>
          <p:nvPr/>
        </p:nvCxnSpPr>
        <p:spPr>
          <a:xfrm>
            <a:off x="5009338" y="2649900"/>
            <a:ext cx="435300" cy="13524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40"/>
          <p:cNvSpPr/>
          <p:nvPr/>
        </p:nvSpPr>
        <p:spPr>
          <a:xfrm>
            <a:off x="4674925" y="384647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cxnSp>
        <p:nvCxnSpPr>
          <p:cNvPr id="342" name="Google Shape;342;p40"/>
          <p:cNvCxnSpPr>
            <a:stCxn id="341" idx="6"/>
            <a:endCxn id="320" idx="2"/>
          </p:cNvCxnSpPr>
          <p:nvPr/>
        </p:nvCxnSpPr>
        <p:spPr>
          <a:xfrm flipH="1" rot="10800000">
            <a:off x="4993225" y="1966675"/>
            <a:ext cx="451200" cy="203550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40"/>
          <p:cNvCxnSpPr>
            <a:stCxn id="341" idx="6"/>
            <a:endCxn id="321" idx="2"/>
          </p:cNvCxnSpPr>
          <p:nvPr/>
        </p:nvCxnSpPr>
        <p:spPr>
          <a:xfrm flipH="1" rot="10800000">
            <a:off x="4993225" y="2373775"/>
            <a:ext cx="451200" cy="162840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40"/>
          <p:cNvCxnSpPr>
            <a:stCxn id="341" idx="6"/>
            <a:endCxn id="322" idx="2"/>
          </p:cNvCxnSpPr>
          <p:nvPr/>
        </p:nvCxnSpPr>
        <p:spPr>
          <a:xfrm flipH="1" rot="10800000">
            <a:off x="4993225" y="2780875"/>
            <a:ext cx="451200" cy="12213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40"/>
          <p:cNvCxnSpPr>
            <a:stCxn id="341" idx="6"/>
            <a:endCxn id="323" idx="2"/>
          </p:cNvCxnSpPr>
          <p:nvPr/>
        </p:nvCxnSpPr>
        <p:spPr>
          <a:xfrm flipH="1" rot="10800000">
            <a:off x="4993225" y="3187975"/>
            <a:ext cx="451200" cy="8142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40"/>
          <p:cNvCxnSpPr>
            <a:stCxn id="341" idx="6"/>
            <a:endCxn id="324" idx="2"/>
          </p:cNvCxnSpPr>
          <p:nvPr/>
        </p:nvCxnSpPr>
        <p:spPr>
          <a:xfrm flipH="1" rot="10800000">
            <a:off x="4993225" y="3595075"/>
            <a:ext cx="451200" cy="4071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40"/>
          <p:cNvCxnSpPr>
            <a:stCxn id="341" idx="6"/>
            <a:endCxn id="325" idx="2"/>
          </p:cNvCxnSpPr>
          <p:nvPr/>
        </p:nvCxnSpPr>
        <p:spPr>
          <a:xfrm>
            <a:off x="4993225" y="4002175"/>
            <a:ext cx="451200" cy="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40"/>
          <p:cNvSpPr txBox="1"/>
          <p:nvPr/>
        </p:nvSpPr>
        <p:spPr>
          <a:xfrm>
            <a:off x="4674850" y="3885475"/>
            <a:ext cx="3183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192</a:t>
            </a:r>
            <a:endParaRPr sz="600"/>
          </a:p>
        </p:txBody>
      </p:sp>
      <p:cxnSp>
        <p:nvCxnSpPr>
          <p:cNvPr id="349" name="Google Shape;349;p40"/>
          <p:cNvCxnSpPr>
            <a:stCxn id="320" idx="6"/>
            <a:endCxn id="326" idx="2"/>
          </p:cNvCxnSpPr>
          <p:nvPr/>
        </p:nvCxnSpPr>
        <p:spPr>
          <a:xfrm>
            <a:off x="5762788" y="1966800"/>
            <a:ext cx="449700" cy="8142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40"/>
          <p:cNvCxnSpPr>
            <a:stCxn id="321" idx="6"/>
            <a:endCxn id="326" idx="2"/>
          </p:cNvCxnSpPr>
          <p:nvPr/>
        </p:nvCxnSpPr>
        <p:spPr>
          <a:xfrm>
            <a:off x="5762788" y="2373875"/>
            <a:ext cx="449700" cy="407100"/>
          </a:xfrm>
          <a:prstGeom prst="straightConnector1">
            <a:avLst/>
          </a:prstGeom>
          <a:noFill/>
          <a:ln cap="flat" cmpd="sng" w="9525">
            <a:solidFill>
              <a:schemeClr val="dk2"/>
            </a:solidFill>
            <a:prstDash val="solid"/>
            <a:round/>
            <a:headEnd len="med" w="med" type="none"/>
            <a:tailEnd len="med" w="med" type="none"/>
          </a:ln>
        </p:spPr>
      </p:cxnSp>
      <p:cxnSp>
        <p:nvCxnSpPr>
          <p:cNvPr id="351" name="Google Shape;351;p40"/>
          <p:cNvCxnSpPr>
            <a:stCxn id="323" idx="6"/>
            <a:endCxn id="327" idx="2"/>
          </p:cNvCxnSpPr>
          <p:nvPr/>
        </p:nvCxnSpPr>
        <p:spPr>
          <a:xfrm>
            <a:off x="5762788" y="3188025"/>
            <a:ext cx="449700" cy="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40"/>
          <p:cNvCxnSpPr>
            <a:stCxn id="322" idx="6"/>
            <a:endCxn id="327" idx="2"/>
          </p:cNvCxnSpPr>
          <p:nvPr/>
        </p:nvCxnSpPr>
        <p:spPr>
          <a:xfrm>
            <a:off x="5762788" y="2780950"/>
            <a:ext cx="449700" cy="40710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40"/>
          <p:cNvCxnSpPr>
            <a:stCxn id="322" idx="6"/>
            <a:endCxn id="326" idx="2"/>
          </p:cNvCxnSpPr>
          <p:nvPr/>
        </p:nvCxnSpPr>
        <p:spPr>
          <a:xfrm>
            <a:off x="5762788" y="2780950"/>
            <a:ext cx="449700" cy="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40"/>
          <p:cNvCxnSpPr>
            <a:stCxn id="323" idx="6"/>
            <a:endCxn id="326" idx="2"/>
          </p:cNvCxnSpPr>
          <p:nvPr/>
        </p:nvCxnSpPr>
        <p:spPr>
          <a:xfrm flipH="1" rot="10800000">
            <a:off x="5762788" y="2780925"/>
            <a:ext cx="449700" cy="4071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40"/>
          <p:cNvCxnSpPr>
            <a:stCxn id="324" idx="6"/>
            <a:endCxn id="326" idx="2"/>
          </p:cNvCxnSpPr>
          <p:nvPr/>
        </p:nvCxnSpPr>
        <p:spPr>
          <a:xfrm flipH="1" rot="10800000">
            <a:off x="5762788" y="2780900"/>
            <a:ext cx="449700" cy="814200"/>
          </a:xfrm>
          <a:prstGeom prst="straightConnector1">
            <a:avLst/>
          </a:prstGeom>
          <a:noFill/>
          <a:ln cap="flat" cmpd="sng" w="9525">
            <a:solidFill>
              <a:schemeClr val="dk2"/>
            </a:solidFill>
            <a:prstDash val="solid"/>
            <a:round/>
            <a:headEnd len="med" w="med" type="none"/>
            <a:tailEnd len="med" w="med" type="none"/>
          </a:ln>
        </p:spPr>
      </p:cxnSp>
      <p:cxnSp>
        <p:nvCxnSpPr>
          <p:cNvPr id="356" name="Google Shape;356;p40"/>
          <p:cNvCxnSpPr>
            <a:stCxn id="325" idx="6"/>
            <a:endCxn id="326" idx="2"/>
          </p:cNvCxnSpPr>
          <p:nvPr/>
        </p:nvCxnSpPr>
        <p:spPr>
          <a:xfrm flipH="1" rot="10800000">
            <a:off x="5762788" y="2780875"/>
            <a:ext cx="449700" cy="122130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40"/>
          <p:cNvCxnSpPr>
            <a:stCxn id="324" idx="6"/>
            <a:endCxn id="327" idx="2"/>
          </p:cNvCxnSpPr>
          <p:nvPr/>
        </p:nvCxnSpPr>
        <p:spPr>
          <a:xfrm flipH="1" rot="10800000">
            <a:off x="5762788" y="3188000"/>
            <a:ext cx="449700" cy="4071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40"/>
          <p:cNvCxnSpPr>
            <a:stCxn id="325" idx="6"/>
            <a:endCxn id="327" idx="2"/>
          </p:cNvCxnSpPr>
          <p:nvPr/>
        </p:nvCxnSpPr>
        <p:spPr>
          <a:xfrm flipH="1" rot="10800000">
            <a:off x="5762788" y="3187975"/>
            <a:ext cx="449700" cy="814200"/>
          </a:xfrm>
          <a:prstGeom prst="straightConnector1">
            <a:avLst/>
          </a:prstGeom>
          <a:noFill/>
          <a:ln cap="flat" cmpd="sng" w="9525">
            <a:solidFill>
              <a:schemeClr val="dk2"/>
            </a:solidFill>
            <a:prstDash val="solid"/>
            <a:round/>
            <a:headEnd len="med" w="med" type="none"/>
            <a:tailEnd len="med" w="med" type="none"/>
          </a:ln>
        </p:spPr>
      </p:cxnSp>
      <p:sp>
        <p:nvSpPr>
          <p:cNvPr id="359" name="Google Shape;359;p40"/>
          <p:cNvSpPr txBox="1"/>
          <p:nvPr/>
        </p:nvSpPr>
        <p:spPr>
          <a:xfrm>
            <a:off x="4777750" y="4174925"/>
            <a:ext cx="8985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rPr>
              <a:t>192x6 = 1,152‬</a:t>
            </a:r>
            <a:endParaRPr sz="800">
              <a:solidFill>
                <a:srgbClr val="FFFFFF"/>
              </a:solidFill>
            </a:endParaRPr>
          </a:p>
        </p:txBody>
      </p:sp>
      <p:sp>
        <p:nvSpPr>
          <p:cNvPr id="360" name="Google Shape;360;p40"/>
          <p:cNvSpPr txBox="1"/>
          <p:nvPr/>
        </p:nvSpPr>
        <p:spPr>
          <a:xfrm>
            <a:off x="5762800" y="4174925"/>
            <a:ext cx="8985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rPr>
              <a:t>6x2 = 12</a:t>
            </a:r>
            <a:endParaRPr sz="800">
              <a:solidFill>
                <a:srgbClr val="FFFFFF"/>
              </a:solidFill>
            </a:endParaRPr>
          </a:p>
        </p:txBody>
      </p:sp>
      <p:sp>
        <p:nvSpPr>
          <p:cNvPr id="361" name="Google Shape;361;p40"/>
          <p:cNvSpPr txBox="1"/>
          <p:nvPr/>
        </p:nvSpPr>
        <p:spPr>
          <a:xfrm>
            <a:off x="6212450" y="3621325"/>
            <a:ext cx="22053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t>1152 + 12 = 1164 weights</a:t>
            </a:r>
            <a:endParaRPr b="1" sz="1200"/>
          </a:p>
        </p:txBody>
      </p:sp>
      <p:sp>
        <p:nvSpPr>
          <p:cNvPr id="362" name="Google Shape;362;p40"/>
          <p:cNvSpPr txBox="1"/>
          <p:nvPr/>
        </p:nvSpPr>
        <p:spPr>
          <a:xfrm>
            <a:off x="4712850" y="2876788"/>
            <a:ext cx="245700" cy="8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t>
            </a:r>
            <a:endParaRPr>
              <a:solidFill>
                <a:srgbClr val="FFFFFF"/>
              </a:solidFill>
            </a:endParaRPr>
          </a:p>
          <a:p>
            <a:pPr indent="0" lvl="0" marL="0" rtl="0" algn="l">
              <a:spcBef>
                <a:spcPts val="0"/>
              </a:spcBef>
              <a:spcAft>
                <a:spcPts val="0"/>
              </a:spcAft>
              <a:buNone/>
            </a:pPr>
            <a:r>
              <a:rPr lang="en-GB">
                <a:solidFill>
                  <a:srgbClr val="FFFFFF"/>
                </a:solidFill>
              </a:rPr>
              <a:t>.</a:t>
            </a:r>
            <a:endParaRPr>
              <a:solidFill>
                <a:srgbClr val="FFFFFF"/>
              </a:solidFill>
            </a:endParaRPr>
          </a:p>
          <a:p>
            <a:pPr indent="0" lvl="0" marL="0" rtl="0" algn="l">
              <a:spcBef>
                <a:spcPts val="0"/>
              </a:spcBef>
              <a:spcAft>
                <a:spcPts val="0"/>
              </a:spcAft>
              <a:buNone/>
            </a:pPr>
            <a:r>
              <a:rPr lang="en-GB">
                <a:solidFill>
                  <a:srgbClr val="FFFFFF"/>
                </a:solidFill>
              </a:rPr>
              <a:t>.</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with Dense Network</a:t>
            </a:r>
            <a:endParaRPr/>
          </a:p>
        </p:txBody>
      </p:sp>
      <p:sp>
        <p:nvSpPr>
          <p:cNvPr id="368" name="Google Shape;368;p41"/>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Need higher number of input neurons </a:t>
            </a:r>
            <a:endParaRPr/>
          </a:p>
          <a:p>
            <a:pPr indent="-317500" lvl="0" marL="457200" rtl="0" algn="l">
              <a:spcBef>
                <a:spcPts val="0"/>
              </a:spcBef>
              <a:spcAft>
                <a:spcPts val="0"/>
              </a:spcAft>
              <a:buSzPts val="1400"/>
              <a:buChar char="●"/>
            </a:pPr>
            <a:r>
              <a:rPr lang="en-GB"/>
              <a:t>Need high number of hidden layers to extract good features, hens results in higher number of learning parameters </a:t>
            </a:r>
            <a:endParaRPr/>
          </a:p>
          <a:p>
            <a:pPr indent="-317500" lvl="0" marL="457200" rtl="0" algn="l">
              <a:spcBef>
                <a:spcPts val="0"/>
              </a:spcBef>
              <a:spcAft>
                <a:spcPts val="0"/>
              </a:spcAft>
              <a:buSzPts val="1400"/>
              <a:buChar char="●"/>
            </a:pPr>
            <a:r>
              <a:rPr lang="en-GB"/>
              <a:t>Learning time, vanishing gradients, etc.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Existing Methods</a:t>
            </a:r>
            <a:endParaRPr/>
          </a:p>
        </p:txBody>
      </p:sp>
      <p:sp>
        <p:nvSpPr>
          <p:cNvPr id="100" name="Google Shape;100;p15"/>
          <p:cNvSpPr txBox="1"/>
          <p:nvPr>
            <p:ph idx="1" type="body"/>
          </p:nvPr>
        </p:nvSpPr>
        <p:spPr>
          <a:xfrm>
            <a:off x="311700" y="1152475"/>
            <a:ext cx="2971200" cy="18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Electronic Scale</a:t>
            </a:r>
            <a:endParaRPr/>
          </a:p>
          <a:p>
            <a:pPr indent="0" lvl="0" marL="0" rtl="0" algn="l">
              <a:spcBef>
                <a:spcPts val="1600"/>
              </a:spcBef>
              <a:spcAft>
                <a:spcPts val="1600"/>
              </a:spcAft>
              <a:buNone/>
            </a:pPr>
            <a:r>
              <a:t/>
            </a:r>
            <a:endParaRPr/>
          </a:p>
        </p:txBody>
      </p:sp>
      <p:sp>
        <p:nvSpPr>
          <p:cNvPr id="101" name="Google Shape;101;p1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Height, Heart Girth</a:t>
            </a:r>
            <a:endParaRPr/>
          </a:p>
          <a:p>
            <a:pPr indent="0" lvl="0" marL="0" rtl="0" algn="l">
              <a:spcBef>
                <a:spcPts val="1600"/>
              </a:spcBef>
              <a:spcAft>
                <a:spcPts val="1600"/>
              </a:spcAft>
              <a:buNone/>
            </a:pPr>
            <a:r>
              <a:t/>
            </a:r>
            <a:endParaRPr/>
          </a:p>
        </p:txBody>
      </p:sp>
      <p:pic>
        <p:nvPicPr>
          <p:cNvPr id="102" name="Google Shape;102;p15"/>
          <p:cNvPicPr preferRelativeResize="0"/>
          <p:nvPr/>
        </p:nvPicPr>
        <p:blipFill rotWithShape="1">
          <a:blip r:embed="rId3">
            <a:alphaModFix/>
          </a:blip>
          <a:srcRect b="0" l="0" r="0" t="0"/>
          <a:stretch/>
        </p:blipFill>
        <p:spPr>
          <a:xfrm>
            <a:off x="790763" y="1505650"/>
            <a:ext cx="2040975" cy="1407900"/>
          </a:xfrm>
          <a:prstGeom prst="rect">
            <a:avLst/>
          </a:prstGeom>
          <a:noFill/>
          <a:ln>
            <a:noFill/>
          </a:ln>
        </p:spPr>
      </p:pic>
      <p:pic>
        <p:nvPicPr>
          <p:cNvPr id="103" name="Google Shape;103;p15"/>
          <p:cNvPicPr preferRelativeResize="0"/>
          <p:nvPr/>
        </p:nvPicPr>
        <p:blipFill rotWithShape="1">
          <a:blip r:embed="rId4">
            <a:alphaModFix/>
          </a:blip>
          <a:srcRect b="0" l="0" r="0" t="0"/>
          <a:stretch/>
        </p:blipFill>
        <p:spPr>
          <a:xfrm>
            <a:off x="4911888" y="3035281"/>
            <a:ext cx="2749324" cy="1955519"/>
          </a:xfrm>
          <a:prstGeom prst="rect">
            <a:avLst/>
          </a:prstGeom>
          <a:noFill/>
          <a:ln>
            <a:noFill/>
          </a:ln>
        </p:spPr>
      </p:pic>
      <p:pic>
        <p:nvPicPr>
          <p:cNvPr id="104" name="Google Shape;104;p15"/>
          <p:cNvPicPr preferRelativeResize="0"/>
          <p:nvPr/>
        </p:nvPicPr>
        <p:blipFill rotWithShape="1">
          <a:blip r:embed="rId5">
            <a:alphaModFix/>
          </a:blip>
          <a:srcRect b="2534" l="0" r="2534" t="0"/>
          <a:stretch/>
        </p:blipFill>
        <p:spPr>
          <a:xfrm>
            <a:off x="4946150" y="1580527"/>
            <a:ext cx="2680800" cy="1509250"/>
          </a:xfrm>
          <a:prstGeom prst="rect">
            <a:avLst/>
          </a:prstGeom>
          <a:noFill/>
          <a:ln>
            <a:noFill/>
          </a:ln>
        </p:spPr>
      </p:pic>
      <p:sp>
        <p:nvSpPr>
          <p:cNvPr id="105" name="Google Shape;105;p15"/>
          <p:cNvSpPr txBox="1"/>
          <p:nvPr/>
        </p:nvSpPr>
        <p:spPr>
          <a:xfrm>
            <a:off x="339600" y="2913550"/>
            <a:ext cx="2943300" cy="140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3"/>
                </a:solidFill>
                <a:latin typeface="Proxima Nova"/>
                <a:ea typeface="Proxima Nova"/>
                <a:cs typeface="Proxima Nova"/>
                <a:sym typeface="Proxima Nova"/>
              </a:rPr>
              <a:t>Weigh Band</a:t>
            </a:r>
            <a:endParaRPr>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a:latin typeface="Proxima Nova"/>
              <a:ea typeface="Proxima Nova"/>
              <a:cs typeface="Proxima Nova"/>
              <a:sym typeface="Proxima Nova"/>
            </a:endParaRPr>
          </a:p>
        </p:txBody>
      </p:sp>
      <p:pic>
        <p:nvPicPr>
          <p:cNvPr id="106" name="Google Shape;106;p15"/>
          <p:cNvPicPr preferRelativeResize="0"/>
          <p:nvPr/>
        </p:nvPicPr>
        <p:blipFill rotWithShape="1">
          <a:blip r:embed="rId6">
            <a:alphaModFix/>
          </a:blip>
          <a:srcRect b="0" l="0" r="0" t="0"/>
          <a:stretch/>
        </p:blipFill>
        <p:spPr>
          <a:xfrm>
            <a:off x="410950" y="3161650"/>
            <a:ext cx="2914944" cy="1882800"/>
          </a:xfrm>
          <a:prstGeom prst="rect">
            <a:avLst/>
          </a:prstGeom>
          <a:noFill/>
          <a:ln>
            <a:noFill/>
          </a:ln>
        </p:spPr>
      </p:pic>
      <p:sp>
        <p:nvSpPr>
          <p:cNvPr id="107" name="Google Shape;107;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Convolution NN</a:t>
            </a:r>
            <a:endParaRPr/>
          </a:p>
        </p:txBody>
      </p:sp>
      <p:pic>
        <p:nvPicPr>
          <p:cNvPr id="374" name="Google Shape;374;p42"/>
          <p:cNvPicPr preferRelativeResize="0"/>
          <p:nvPr/>
        </p:nvPicPr>
        <p:blipFill>
          <a:blip r:embed="rId3">
            <a:alphaModFix/>
          </a:blip>
          <a:stretch>
            <a:fillRect/>
          </a:stretch>
        </p:blipFill>
        <p:spPr>
          <a:xfrm>
            <a:off x="2292275" y="1276062"/>
            <a:ext cx="4301599" cy="3169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311700" y="555600"/>
            <a:ext cx="4569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Trained My own CNNs</a:t>
            </a:r>
            <a:endParaRPr/>
          </a:p>
        </p:txBody>
      </p:sp>
      <p:sp>
        <p:nvSpPr>
          <p:cNvPr id="380" name="Google Shape;380;p43"/>
          <p:cNvSpPr/>
          <p:nvPr/>
        </p:nvSpPr>
        <p:spPr>
          <a:xfrm>
            <a:off x="2246438" y="2690425"/>
            <a:ext cx="771300" cy="7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2340609" y="2753005"/>
            <a:ext cx="7713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2437222" y="2834676"/>
            <a:ext cx="7713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12x12</a:t>
            </a:r>
            <a:endParaRPr/>
          </a:p>
        </p:txBody>
      </p:sp>
      <p:sp>
        <p:nvSpPr>
          <p:cNvPr id="383" name="Google Shape;383;p43"/>
          <p:cNvSpPr/>
          <p:nvPr/>
        </p:nvSpPr>
        <p:spPr>
          <a:xfrm>
            <a:off x="3560588" y="2680875"/>
            <a:ext cx="771300" cy="7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3654759" y="2743455"/>
            <a:ext cx="7713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3751372" y="2825126"/>
            <a:ext cx="7713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5x5</a:t>
            </a:r>
            <a:endParaRPr/>
          </a:p>
        </p:txBody>
      </p:sp>
      <p:sp>
        <p:nvSpPr>
          <p:cNvPr id="386" name="Google Shape;386;p43"/>
          <p:cNvSpPr/>
          <p:nvPr/>
        </p:nvSpPr>
        <p:spPr>
          <a:xfrm>
            <a:off x="4872313" y="2680875"/>
            <a:ext cx="771300" cy="7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4966484" y="2743455"/>
            <a:ext cx="7713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5063072" y="2825126"/>
            <a:ext cx="7713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3x3</a:t>
            </a:r>
            <a:endParaRPr/>
          </a:p>
        </p:txBody>
      </p:sp>
      <p:sp>
        <p:nvSpPr>
          <p:cNvPr id="389" name="Google Shape;389;p43"/>
          <p:cNvSpPr/>
          <p:nvPr/>
        </p:nvSpPr>
        <p:spPr>
          <a:xfrm>
            <a:off x="6303063" y="2059625"/>
            <a:ext cx="282900" cy="198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7245388" y="142287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1</a:t>
            </a:r>
            <a:endParaRPr sz="600"/>
          </a:p>
        </p:txBody>
      </p:sp>
      <p:sp>
        <p:nvSpPr>
          <p:cNvPr id="391" name="Google Shape;391;p43"/>
          <p:cNvSpPr/>
          <p:nvPr/>
        </p:nvSpPr>
        <p:spPr>
          <a:xfrm>
            <a:off x="7245400" y="188027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2</a:t>
            </a:r>
            <a:endParaRPr sz="600"/>
          </a:p>
        </p:txBody>
      </p:sp>
      <p:sp>
        <p:nvSpPr>
          <p:cNvPr id="392" name="Google Shape;392;p43"/>
          <p:cNvSpPr/>
          <p:nvPr/>
        </p:nvSpPr>
        <p:spPr>
          <a:xfrm>
            <a:off x="7245400" y="2287350"/>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3</a:t>
            </a:r>
            <a:endParaRPr sz="600"/>
          </a:p>
        </p:txBody>
      </p:sp>
      <p:sp>
        <p:nvSpPr>
          <p:cNvPr id="393" name="Google Shape;393;p43"/>
          <p:cNvSpPr/>
          <p:nvPr/>
        </p:nvSpPr>
        <p:spPr>
          <a:xfrm>
            <a:off x="7245400" y="269442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4</a:t>
            </a:r>
            <a:endParaRPr sz="600"/>
          </a:p>
        </p:txBody>
      </p:sp>
      <p:sp>
        <p:nvSpPr>
          <p:cNvPr id="394" name="Google Shape;394;p43"/>
          <p:cNvSpPr/>
          <p:nvPr/>
        </p:nvSpPr>
        <p:spPr>
          <a:xfrm>
            <a:off x="7245400" y="3101500"/>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5</a:t>
            </a:r>
            <a:endParaRPr sz="600"/>
          </a:p>
        </p:txBody>
      </p:sp>
      <p:sp>
        <p:nvSpPr>
          <p:cNvPr id="395" name="Google Shape;395;p43"/>
          <p:cNvSpPr/>
          <p:nvPr/>
        </p:nvSpPr>
        <p:spPr>
          <a:xfrm>
            <a:off x="7245400" y="350857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6</a:t>
            </a:r>
            <a:endParaRPr sz="600"/>
          </a:p>
        </p:txBody>
      </p:sp>
      <p:sp>
        <p:nvSpPr>
          <p:cNvPr id="396" name="Google Shape;396;p43"/>
          <p:cNvSpPr/>
          <p:nvPr/>
        </p:nvSpPr>
        <p:spPr>
          <a:xfrm>
            <a:off x="7245400" y="3915650"/>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7</a:t>
            </a:r>
            <a:endParaRPr sz="600"/>
          </a:p>
        </p:txBody>
      </p:sp>
      <p:sp>
        <p:nvSpPr>
          <p:cNvPr id="397" name="Google Shape;397;p43"/>
          <p:cNvSpPr/>
          <p:nvPr/>
        </p:nvSpPr>
        <p:spPr>
          <a:xfrm>
            <a:off x="7245400" y="4322725"/>
            <a:ext cx="31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8</a:t>
            </a:r>
            <a:endParaRPr sz="600"/>
          </a:p>
        </p:txBody>
      </p:sp>
      <p:cxnSp>
        <p:nvCxnSpPr>
          <p:cNvPr id="398" name="Google Shape;398;p43"/>
          <p:cNvCxnSpPr>
            <a:stCxn id="389" idx="3"/>
            <a:endCxn id="390" idx="2"/>
          </p:cNvCxnSpPr>
          <p:nvPr/>
        </p:nvCxnSpPr>
        <p:spPr>
          <a:xfrm flipH="1" rot="10800000">
            <a:off x="6585963" y="1578575"/>
            <a:ext cx="659400" cy="14751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43"/>
          <p:cNvCxnSpPr>
            <a:stCxn id="389" idx="3"/>
            <a:endCxn id="391" idx="2"/>
          </p:cNvCxnSpPr>
          <p:nvPr/>
        </p:nvCxnSpPr>
        <p:spPr>
          <a:xfrm flipH="1" rot="10800000">
            <a:off x="6585963" y="2036075"/>
            <a:ext cx="659400" cy="101760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43"/>
          <p:cNvCxnSpPr>
            <a:stCxn id="389" idx="3"/>
            <a:endCxn id="392" idx="2"/>
          </p:cNvCxnSpPr>
          <p:nvPr/>
        </p:nvCxnSpPr>
        <p:spPr>
          <a:xfrm flipH="1" rot="10800000">
            <a:off x="6585963" y="2443175"/>
            <a:ext cx="659400" cy="6105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43"/>
          <p:cNvCxnSpPr>
            <a:stCxn id="389" idx="3"/>
            <a:endCxn id="393" idx="2"/>
          </p:cNvCxnSpPr>
          <p:nvPr/>
        </p:nvCxnSpPr>
        <p:spPr>
          <a:xfrm flipH="1" rot="10800000">
            <a:off x="6585963" y="2849975"/>
            <a:ext cx="659400" cy="2037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43"/>
          <p:cNvCxnSpPr>
            <a:stCxn id="389" idx="3"/>
            <a:endCxn id="394" idx="2"/>
          </p:cNvCxnSpPr>
          <p:nvPr/>
        </p:nvCxnSpPr>
        <p:spPr>
          <a:xfrm>
            <a:off x="6585963" y="3053675"/>
            <a:ext cx="659400" cy="2034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43"/>
          <p:cNvCxnSpPr>
            <a:stCxn id="395" idx="2"/>
            <a:endCxn id="389" idx="3"/>
          </p:cNvCxnSpPr>
          <p:nvPr/>
        </p:nvCxnSpPr>
        <p:spPr>
          <a:xfrm rot="10800000">
            <a:off x="6586000" y="3053775"/>
            <a:ext cx="659400" cy="61050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43"/>
          <p:cNvCxnSpPr>
            <a:stCxn id="396" idx="2"/>
            <a:endCxn id="389" idx="3"/>
          </p:cNvCxnSpPr>
          <p:nvPr/>
        </p:nvCxnSpPr>
        <p:spPr>
          <a:xfrm rot="10800000">
            <a:off x="6586000" y="3053750"/>
            <a:ext cx="659400" cy="10176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43"/>
          <p:cNvCxnSpPr>
            <a:stCxn id="397" idx="2"/>
            <a:endCxn id="389" idx="3"/>
          </p:cNvCxnSpPr>
          <p:nvPr/>
        </p:nvCxnSpPr>
        <p:spPr>
          <a:xfrm rot="10800000">
            <a:off x="6586000" y="3053725"/>
            <a:ext cx="659400" cy="1424700"/>
          </a:xfrm>
          <a:prstGeom prst="straightConnector1">
            <a:avLst/>
          </a:prstGeom>
          <a:noFill/>
          <a:ln cap="flat" cmpd="sng" w="9525">
            <a:solidFill>
              <a:schemeClr val="dk2"/>
            </a:solidFill>
            <a:prstDash val="solid"/>
            <a:round/>
            <a:headEnd len="med" w="med" type="none"/>
            <a:tailEnd len="med" w="med" type="none"/>
          </a:ln>
        </p:spPr>
      </p:cxnSp>
      <p:pic>
        <p:nvPicPr>
          <p:cNvPr id="406" name="Google Shape;406;p43"/>
          <p:cNvPicPr preferRelativeResize="0"/>
          <p:nvPr/>
        </p:nvPicPr>
        <p:blipFill>
          <a:blip r:embed="rId3">
            <a:alphaModFix/>
          </a:blip>
          <a:stretch>
            <a:fillRect/>
          </a:stretch>
        </p:blipFill>
        <p:spPr>
          <a:xfrm>
            <a:off x="617463" y="2598412"/>
            <a:ext cx="1467682" cy="987575"/>
          </a:xfrm>
          <a:prstGeom prst="rect">
            <a:avLst/>
          </a:prstGeom>
          <a:noFill/>
          <a:ln>
            <a:noFill/>
          </a:ln>
        </p:spPr>
      </p:pic>
      <p:sp>
        <p:nvSpPr>
          <p:cNvPr id="407" name="Google Shape;407;p43"/>
          <p:cNvSpPr/>
          <p:nvPr/>
        </p:nvSpPr>
        <p:spPr>
          <a:xfrm>
            <a:off x="7208638" y="1380425"/>
            <a:ext cx="389100" cy="168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7208638" y="3064325"/>
            <a:ext cx="389100" cy="168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txBox="1"/>
          <p:nvPr/>
        </p:nvSpPr>
        <p:spPr>
          <a:xfrm>
            <a:off x="7710950" y="3532175"/>
            <a:ext cx="8001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Bbox 2</a:t>
            </a:r>
            <a:endParaRPr>
              <a:solidFill>
                <a:srgbClr val="FFFFFF"/>
              </a:solidFill>
            </a:endParaRPr>
          </a:p>
        </p:txBody>
      </p:sp>
      <p:sp>
        <p:nvSpPr>
          <p:cNvPr id="410" name="Google Shape;410;p43"/>
          <p:cNvSpPr txBox="1"/>
          <p:nvPr/>
        </p:nvSpPr>
        <p:spPr>
          <a:xfrm>
            <a:off x="7725350" y="2191675"/>
            <a:ext cx="7713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Bbox 1</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Transfer Learning</a:t>
            </a:r>
            <a:endParaRPr/>
          </a:p>
        </p:txBody>
      </p:sp>
      <p:sp>
        <p:nvSpPr>
          <p:cNvPr id="416" name="Google Shape;416;p4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Use a pre-trained model for features extraction and add you model to trin on the features extracted by base network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 of VGG 16</a:t>
            </a:r>
            <a:endParaRPr/>
          </a:p>
        </p:txBody>
      </p:sp>
      <p:pic>
        <p:nvPicPr>
          <p:cNvPr id="422" name="Google Shape;422;p45"/>
          <p:cNvPicPr preferRelativeResize="0"/>
          <p:nvPr/>
        </p:nvPicPr>
        <p:blipFill>
          <a:blip r:embed="rId3">
            <a:alphaModFix/>
          </a:blip>
          <a:stretch>
            <a:fillRect/>
          </a:stretch>
        </p:blipFill>
        <p:spPr>
          <a:xfrm>
            <a:off x="2674188" y="1502636"/>
            <a:ext cx="3795624" cy="2138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Current Network </a:t>
            </a:r>
            <a:endParaRPr/>
          </a:p>
        </p:txBody>
      </p:sp>
      <p:pic>
        <p:nvPicPr>
          <p:cNvPr id="428" name="Google Shape;428;p46"/>
          <p:cNvPicPr preferRelativeResize="0"/>
          <p:nvPr/>
        </p:nvPicPr>
        <p:blipFill>
          <a:blip r:embed="rId3">
            <a:alphaModFix/>
          </a:blip>
          <a:stretch>
            <a:fillRect/>
          </a:stretch>
        </p:blipFill>
        <p:spPr>
          <a:xfrm>
            <a:off x="971000" y="1658250"/>
            <a:ext cx="4860099" cy="2138226"/>
          </a:xfrm>
          <a:prstGeom prst="rect">
            <a:avLst/>
          </a:prstGeom>
          <a:noFill/>
          <a:ln>
            <a:noFill/>
          </a:ln>
        </p:spPr>
      </p:pic>
      <p:sp>
        <p:nvSpPr>
          <p:cNvPr id="429" name="Google Shape;429;p46"/>
          <p:cNvSpPr/>
          <p:nvPr/>
        </p:nvSpPr>
        <p:spPr>
          <a:xfrm>
            <a:off x="6368800" y="1648475"/>
            <a:ext cx="1804200" cy="2186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My network </a:t>
            </a:r>
            <a:endParaRPr/>
          </a:p>
        </p:txBody>
      </p:sp>
      <p:sp>
        <p:nvSpPr>
          <p:cNvPr id="430" name="Google Shape;430;p46"/>
          <p:cNvSpPr txBox="1"/>
          <p:nvPr/>
        </p:nvSpPr>
        <p:spPr>
          <a:xfrm>
            <a:off x="5954900" y="2550213"/>
            <a:ext cx="2901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V2</a:t>
            </a:r>
            <a:endParaRPr/>
          </a:p>
        </p:txBody>
      </p:sp>
      <p:sp>
        <p:nvSpPr>
          <p:cNvPr id="436" name="Google Shape;436;p4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H</a:t>
            </a:r>
            <a:r>
              <a:rPr lang="en-GB" sz="2000">
                <a:latin typeface="Spectral"/>
                <a:ea typeface="Spectral"/>
                <a:cs typeface="Spectral"/>
                <a:sym typeface="Spectral"/>
              </a:rPr>
              <a:t>and annotated images with depth: 1100</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Only side views of Cattle</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No weight labels </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Will be use for Semantic Segmentation</a:t>
            </a:r>
            <a:br>
              <a:rPr lang="en-GB" sz="2000">
                <a:latin typeface="Spectral"/>
                <a:ea typeface="Spectral"/>
                <a:cs typeface="Spectral"/>
                <a:sym typeface="Spectral"/>
              </a:rPr>
            </a:br>
            <a:r>
              <a:rPr lang="en-GB" sz="2000">
                <a:latin typeface="Spectral"/>
                <a:ea typeface="Spectral"/>
                <a:cs typeface="Spectral"/>
                <a:sym typeface="Spectral"/>
              </a:rPr>
              <a:t>and Cattle detection</a:t>
            </a:r>
            <a:endParaRPr sz="2000">
              <a:latin typeface="Spectral"/>
              <a:ea typeface="Spectral"/>
              <a:cs typeface="Spectral"/>
              <a:sym typeface="Spectral"/>
            </a:endParaRPr>
          </a:p>
          <a:p>
            <a:pPr indent="-355600" lvl="0" marL="457200" rtl="0" algn="l">
              <a:spcBef>
                <a:spcPts val="0"/>
              </a:spcBef>
              <a:spcAft>
                <a:spcPts val="0"/>
              </a:spcAft>
              <a:buSzPts val="2000"/>
              <a:buFont typeface="Spectral"/>
              <a:buChar char="●"/>
            </a:pPr>
            <a:r>
              <a:rPr lang="en-GB" sz="2000">
                <a:latin typeface="Spectral"/>
                <a:ea typeface="Spectral"/>
                <a:cs typeface="Spectral"/>
                <a:sym typeface="Spectral"/>
              </a:rPr>
              <a:t>Total Images 1,100 with depth , 2,116 without depth</a:t>
            </a:r>
            <a:endParaRPr sz="2000">
              <a:latin typeface="Spectral"/>
              <a:ea typeface="Spectral"/>
              <a:cs typeface="Spectral"/>
              <a:sym typeface="Spectral"/>
            </a:endParaRPr>
          </a:p>
          <a:p>
            <a:pPr indent="0" lvl="0" marL="457200" rtl="0" algn="l">
              <a:spcBef>
                <a:spcPts val="1600"/>
              </a:spcBef>
              <a:spcAft>
                <a:spcPts val="1600"/>
              </a:spcAft>
              <a:buNone/>
            </a:pPr>
            <a:r>
              <a:t/>
            </a:r>
            <a:endParaRPr/>
          </a:p>
        </p:txBody>
      </p:sp>
      <p:sp>
        <p:nvSpPr>
          <p:cNvPr id="437" name="Google Shape;437;p4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Experiment on Dataset V2</a:t>
            </a:r>
            <a:endParaRPr/>
          </a:p>
        </p:txBody>
      </p:sp>
      <p:sp>
        <p:nvSpPr>
          <p:cNvPr id="443" name="Google Shape;443;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Spectral"/>
              <a:buChar char="●"/>
            </a:pPr>
            <a:r>
              <a:rPr lang="en-GB" sz="2400">
                <a:latin typeface="Spectral"/>
                <a:ea typeface="Spectral"/>
                <a:cs typeface="Spectral"/>
                <a:sym typeface="Spectral"/>
              </a:rPr>
              <a:t>Cropped Cow Images and tried to predict inner bounding box</a:t>
            </a:r>
            <a:endParaRPr sz="2400">
              <a:latin typeface="Spectral"/>
              <a:ea typeface="Spectral"/>
              <a:cs typeface="Spectral"/>
              <a:sym typeface="Spectral"/>
            </a:endParaRPr>
          </a:p>
          <a:p>
            <a:pPr indent="-381000" lvl="0" marL="457200" rtl="0" algn="l">
              <a:spcBef>
                <a:spcPts val="0"/>
              </a:spcBef>
              <a:spcAft>
                <a:spcPts val="0"/>
              </a:spcAft>
              <a:buSzPts val="2400"/>
              <a:buFont typeface="Spectral"/>
              <a:buChar char="●"/>
            </a:pPr>
            <a:r>
              <a:rPr lang="en-GB" sz="2400">
                <a:latin typeface="Spectral"/>
                <a:ea typeface="Spectral"/>
                <a:cs typeface="Spectral"/>
                <a:sym typeface="Spectral"/>
              </a:rPr>
              <a:t>Assumption was it will learn better features because it has less background compare to the whole image but didn’t worked.</a:t>
            </a:r>
            <a:endParaRPr sz="2400">
              <a:latin typeface="Spectral"/>
              <a:ea typeface="Spectral"/>
              <a:cs typeface="Spectral"/>
              <a:sym typeface="Spectral"/>
            </a:endParaRPr>
          </a:p>
        </p:txBody>
      </p:sp>
      <p:sp>
        <p:nvSpPr>
          <p:cNvPr id="444" name="Google Shape;444;p4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Image Preprocessing</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Preprocessing </a:t>
            </a:r>
            <a:endParaRPr/>
          </a:p>
        </p:txBody>
      </p:sp>
      <p:pic>
        <p:nvPicPr>
          <p:cNvPr id="455" name="Google Shape;455;p50"/>
          <p:cNvPicPr preferRelativeResize="0"/>
          <p:nvPr/>
        </p:nvPicPr>
        <p:blipFill>
          <a:blip r:embed="rId3">
            <a:alphaModFix/>
          </a:blip>
          <a:stretch>
            <a:fillRect/>
          </a:stretch>
        </p:blipFill>
        <p:spPr>
          <a:xfrm>
            <a:off x="471000" y="1703775"/>
            <a:ext cx="8262223" cy="2271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Preprocessing (Smoothing &amp; Contrast Enhancement using Histogram Equalization)</a:t>
            </a:r>
            <a:endParaRPr/>
          </a:p>
          <a:p>
            <a:pPr indent="0" lvl="0" marL="0" rtl="0" algn="l">
              <a:spcBef>
                <a:spcPts val="0"/>
              </a:spcBef>
              <a:spcAft>
                <a:spcPts val="0"/>
              </a:spcAft>
              <a:buNone/>
            </a:pPr>
            <a:r>
              <a:t/>
            </a:r>
            <a:endParaRPr/>
          </a:p>
        </p:txBody>
      </p:sp>
      <p:pic>
        <p:nvPicPr>
          <p:cNvPr id="461" name="Google Shape;461;p51"/>
          <p:cNvPicPr preferRelativeResize="0"/>
          <p:nvPr/>
        </p:nvPicPr>
        <p:blipFill>
          <a:blip r:embed="rId3">
            <a:alphaModFix/>
          </a:blip>
          <a:stretch>
            <a:fillRect/>
          </a:stretch>
        </p:blipFill>
        <p:spPr>
          <a:xfrm>
            <a:off x="467675" y="1813050"/>
            <a:ext cx="8126250" cy="2826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with Existing Methods </a:t>
            </a:r>
            <a:endParaRPr/>
          </a:p>
        </p:txBody>
      </p:sp>
      <p:sp>
        <p:nvSpPr>
          <p:cNvPr id="113" name="Google Shape;11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W</a:t>
            </a:r>
            <a:r>
              <a:rPr lang="en-GB" sz="2200">
                <a:latin typeface="Spectral"/>
                <a:ea typeface="Spectral"/>
                <a:cs typeface="Spectral"/>
                <a:sym typeface="Spectral"/>
              </a:rPr>
              <a:t>eighing balance cost 35,000 - 1,00,000 PKR. </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Methods cause stress - Effect on animal growth.</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Requires high maintenance cost.</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Weighing requires a lot of manhandling.</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It is prone to inaccuracies, as animal always be walking and that will also include inertia.</a:t>
            </a:r>
            <a:endParaRPr sz="2200">
              <a:latin typeface="Spectral"/>
              <a:ea typeface="Spectral"/>
              <a:cs typeface="Spectral"/>
              <a:sym typeface="Spectral"/>
            </a:endParaRPr>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GB" sz="1100" u="sng">
                <a:solidFill>
                  <a:schemeClr val="hlink"/>
                </a:solidFill>
                <a:latin typeface="Arial"/>
                <a:ea typeface="Arial"/>
                <a:cs typeface="Arial"/>
                <a:sym typeface="Arial"/>
                <a:hlinkClick r:id="rId3"/>
              </a:rPr>
              <a:t>https://www.farmersweekly.co.za/farm-basics/how-to-livestock/stress-affects-livestock-health/</a:t>
            </a:r>
            <a:endParaRPr sz="1800"/>
          </a:p>
        </p:txBody>
      </p:sp>
      <p:sp>
        <p:nvSpPr>
          <p:cNvPr id="114" name="Google Shape;114;p1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Preprocessing (Edge Detection)</a:t>
            </a:r>
            <a:endParaRPr/>
          </a:p>
        </p:txBody>
      </p:sp>
      <p:pic>
        <p:nvPicPr>
          <p:cNvPr id="467" name="Google Shape;467;p52"/>
          <p:cNvPicPr preferRelativeResize="0"/>
          <p:nvPr/>
        </p:nvPicPr>
        <p:blipFill>
          <a:blip r:embed="rId3">
            <a:alphaModFix/>
          </a:blip>
          <a:stretch>
            <a:fillRect/>
          </a:stretch>
        </p:blipFill>
        <p:spPr>
          <a:xfrm>
            <a:off x="753413" y="1017800"/>
            <a:ext cx="7637165" cy="38209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Preprocessing (Morphological Processing)</a:t>
            </a:r>
            <a:endParaRPr/>
          </a:p>
        </p:txBody>
      </p:sp>
      <p:pic>
        <p:nvPicPr>
          <p:cNvPr id="473" name="Google Shape;473;p53"/>
          <p:cNvPicPr preferRelativeResize="0"/>
          <p:nvPr/>
        </p:nvPicPr>
        <p:blipFill>
          <a:blip r:embed="rId3">
            <a:alphaModFix/>
          </a:blip>
          <a:stretch>
            <a:fillRect/>
          </a:stretch>
        </p:blipFill>
        <p:spPr>
          <a:xfrm>
            <a:off x="615838" y="1122175"/>
            <a:ext cx="7912326" cy="2579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Image Segmentation</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Segmentation (Global Thresholding)</a:t>
            </a:r>
            <a:endParaRPr/>
          </a:p>
        </p:txBody>
      </p:sp>
      <p:pic>
        <p:nvPicPr>
          <p:cNvPr id="484" name="Google Shape;484;p55"/>
          <p:cNvPicPr preferRelativeResize="0"/>
          <p:nvPr/>
        </p:nvPicPr>
        <p:blipFill>
          <a:blip r:embed="rId3">
            <a:alphaModFix/>
          </a:blip>
          <a:stretch>
            <a:fillRect/>
          </a:stretch>
        </p:blipFill>
        <p:spPr>
          <a:xfrm>
            <a:off x="394338" y="1017800"/>
            <a:ext cx="8355327" cy="28422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Segmentation (Otsu’s Thresholding)</a:t>
            </a:r>
            <a:endParaRPr/>
          </a:p>
        </p:txBody>
      </p:sp>
      <p:pic>
        <p:nvPicPr>
          <p:cNvPr id="490" name="Google Shape;490;p56"/>
          <p:cNvPicPr preferRelativeResize="0"/>
          <p:nvPr/>
        </p:nvPicPr>
        <p:blipFill>
          <a:blip r:embed="rId3">
            <a:alphaModFix/>
          </a:blip>
          <a:stretch>
            <a:fillRect/>
          </a:stretch>
        </p:blipFill>
        <p:spPr>
          <a:xfrm>
            <a:off x="311700" y="1170200"/>
            <a:ext cx="8679900" cy="2723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Segmentation (Region Based)</a:t>
            </a:r>
            <a:endParaRPr/>
          </a:p>
        </p:txBody>
      </p:sp>
      <p:pic>
        <p:nvPicPr>
          <p:cNvPr id="496" name="Google Shape;496;p57"/>
          <p:cNvPicPr preferRelativeResize="0"/>
          <p:nvPr/>
        </p:nvPicPr>
        <p:blipFill>
          <a:blip r:embed="rId3">
            <a:alphaModFix/>
          </a:blip>
          <a:stretch>
            <a:fillRect/>
          </a:stretch>
        </p:blipFill>
        <p:spPr>
          <a:xfrm>
            <a:off x="948600" y="1262600"/>
            <a:ext cx="7246801" cy="3354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directions</a:t>
            </a:r>
            <a:endParaRPr/>
          </a:p>
        </p:txBody>
      </p:sp>
      <p:sp>
        <p:nvSpPr>
          <p:cNvPr id="502" name="Google Shape;502;p5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Train Yolo and SSD - For inner box detection. </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Train Binarized or Gray Scale depth images.</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Using Depth Values - Get Cow from YOLO </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Using Heuristics and Brute Force - Get Area of Interest</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If approach fails - Next </a:t>
            </a:r>
            <a:r>
              <a:rPr lang="en-GB" sz="2200">
                <a:latin typeface="Spectral"/>
                <a:ea typeface="Spectral"/>
                <a:cs typeface="Spectral"/>
                <a:sym typeface="Spectral"/>
              </a:rPr>
              <a:t>approach</a:t>
            </a:r>
            <a:r>
              <a:rPr lang="en-GB" sz="2200">
                <a:latin typeface="Spectral"/>
                <a:ea typeface="Spectral"/>
                <a:cs typeface="Spectral"/>
                <a:sym typeface="Spectral"/>
              </a:rPr>
              <a:t> “S</a:t>
            </a:r>
            <a:r>
              <a:rPr lang="en-GB" sz="2200">
                <a:latin typeface="Spectral"/>
                <a:ea typeface="Spectral"/>
                <a:cs typeface="Spectral"/>
                <a:sym typeface="Spectral"/>
              </a:rPr>
              <a:t>emantic Segmentation”</a:t>
            </a:r>
            <a:endParaRPr sz="2200">
              <a:latin typeface="Spectral"/>
              <a:ea typeface="Spectral"/>
              <a:cs typeface="Spectral"/>
              <a:sym typeface="Spectral"/>
            </a:endParaRPr>
          </a:p>
          <a:p>
            <a:pPr indent="0" lvl="0" marL="457200" rtl="0" algn="l">
              <a:spcBef>
                <a:spcPts val="1600"/>
              </a:spcBef>
              <a:spcAft>
                <a:spcPts val="1600"/>
              </a:spcAft>
              <a:buNone/>
            </a:pPr>
            <a:r>
              <a:t/>
            </a:r>
            <a:endParaRPr/>
          </a:p>
        </p:txBody>
      </p:sp>
      <p:sp>
        <p:nvSpPr>
          <p:cNvPr id="503" name="Google Shape;503;p5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a:t>
            </a:r>
            <a:endParaRPr/>
          </a:p>
        </p:txBody>
      </p:sp>
      <p:sp>
        <p:nvSpPr>
          <p:cNvPr id="509" name="Google Shape;509;p5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Weight Labelled Dataset</a:t>
            </a:r>
            <a:endParaRPr sz="2200">
              <a:latin typeface="Spectral"/>
              <a:ea typeface="Spectral"/>
              <a:cs typeface="Spectral"/>
              <a:sym typeface="Spectral"/>
            </a:endParaRPr>
          </a:p>
        </p:txBody>
      </p:sp>
      <p:sp>
        <p:nvSpPr>
          <p:cNvPr id="510" name="Google Shape;510;p5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 </a:t>
            </a:r>
            <a:endParaRPr/>
          </a:p>
        </p:txBody>
      </p:sp>
      <p:sp>
        <p:nvSpPr>
          <p:cNvPr id="516" name="Google Shape;516;p60"/>
          <p:cNvSpPr txBox="1"/>
          <p:nvPr>
            <p:ph idx="1" type="body"/>
          </p:nvPr>
        </p:nvSpPr>
        <p:spPr>
          <a:xfrm>
            <a:off x="311700" y="902250"/>
            <a:ext cx="8832300" cy="4010100"/>
          </a:xfrm>
          <a:prstGeom prst="rect">
            <a:avLst/>
          </a:prstGeom>
        </p:spPr>
        <p:txBody>
          <a:bodyPr anchorCtr="0" anchor="t" bIns="91425" lIns="91425" spcFirstLastPara="1" rIns="91425" wrap="square" tIns="91425">
            <a:noAutofit/>
          </a:bodyPr>
          <a:lstStyle/>
          <a:p>
            <a:pPr indent="-304800" lvl="0" marL="457200" rtl="0" algn="l">
              <a:lnSpc>
                <a:spcPct val="120000"/>
              </a:lnSpc>
              <a:spcBef>
                <a:spcPts val="0"/>
              </a:spcBef>
              <a:spcAft>
                <a:spcPts val="0"/>
              </a:spcAft>
              <a:buClr>
                <a:srgbClr val="000000"/>
              </a:buClr>
              <a:buSzPts val="1200"/>
              <a:buFont typeface="Spectral"/>
              <a:buChar char="●"/>
            </a:pPr>
            <a:r>
              <a:rPr lang="en-GB" sz="1200">
                <a:solidFill>
                  <a:srgbClr val="000000"/>
                </a:solidFill>
                <a:latin typeface="Spectral"/>
                <a:ea typeface="Spectral"/>
                <a:cs typeface="Spectral"/>
                <a:sym typeface="Spectral"/>
              </a:rPr>
              <a:t>Kashiha, Mohammadamin &amp; Bahr, C. &amp; Ott, Sanne &amp; Moons, Christel &amp; Niewold, Theo &amp; Ödberg, Frank &amp; Berckmans, Daniel. (2014). Automatic weight estimation of individual pigs using image analysis. Computers and Electronics in Agriculture. 107. 38–44. 10.1016/j.compag.2014.06.003. </a:t>
            </a:r>
            <a:endParaRPr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lang="en-GB" sz="1200">
                <a:solidFill>
                  <a:srgbClr val="000000"/>
                </a:solidFill>
                <a:latin typeface="Spectral"/>
                <a:ea typeface="Spectral"/>
                <a:cs typeface="Spectral"/>
                <a:sym typeface="Spectral"/>
              </a:rPr>
              <a:t>Livestock Industry." Dictionary of American History. . Retrieved August 31, 2019 from Encyclopedia.com: </a:t>
            </a:r>
            <a:r>
              <a:rPr i="1" lang="en-GB" sz="1200">
                <a:solidFill>
                  <a:srgbClr val="000000"/>
                </a:solidFill>
                <a:uFill>
                  <a:noFill/>
                </a:uFill>
                <a:latin typeface="Spectral"/>
                <a:ea typeface="Spectral"/>
                <a:cs typeface="Spectral"/>
                <a:sym typeface="Spectral"/>
                <a:hlinkClick r:id="rId3">
                  <a:extLst>
                    <a:ext uri="{A12FA001-AC4F-418D-AE19-62706E023703}">
                      <ahyp:hlinkClr val="tx"/>
                    </a:ext>
                  </a:extLst>
                </a:hlinkClick>
              </a:rPr>
              <a:t>https://www.encyclopedia.com/history/dictionaries-thesauruses-pictures-and-press-releases/livestock-industry</a:t>
            </a:r>
            <a:endParaRPr i="1"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lang="en-GB" sz="1200">
                <a:solidFill>
                  <a:srgbClr val="000000"/>
                </a:solidFill>
                <a:latin typeface="Spectral"/>
                <a:ea typeface="Spectral"/>
                <a:cs typeface="Spectral"/>
                <a:sym typeface="Spectral"/>
              </a:rPr>
              <a:t>Begaz, S. and K. Awgichew,. 2009. "Estimation of weight and age of sheep and goats”,."</a:t>
            </a:r>
            <a:endParaRPr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lang="en-GB" sz="1200">
                <a:solidFill>
                  <a:srgbClr val="000000"/>
                </a:solidFill>
                <a:latin typeface="Spectral"/>
                <a:ea typeface="Spectral"/>
                <a:cs typeface="Spectral"/>
                <a:sym typeface="Spectral"/>
              </a:rPr>
              <a:t>Kashiha, M., Bahr, C., Ott, S., Moons, C., Niewold, T., Ödberg, F. and Berckmans, D. (2014). Automatic weight estimation of individual pigs using image analysis. Computers and Electronics in Agriculture, 107, pp.38-44.</a:t>
            </a:r>
            <a:endParaRPr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lang="en-GB" sz="1200">
                <a:solidFill>
                  <a:srgbClr val="000000"/>
                </a:solidFill>
                <a:latin typeface="Spectral"/>
                <a:ea typeface="Spectral"/>
                <a:cs typeface="Spectral"/>
                <a:sym typeface="Spectral"/>
              </a:rPr>
              <a:t>Pradana Z., B. Hidayat, and S. Darana. 2016. "Beef Cattle Weight Determine by Using Digital Image Processing."</a:t>
            </a:r>
            <a:endParaRPr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lang="en-GB" sz="1200">
                <a:solidFill>
                  <a:srgbClr val="000000"/>
                </a:solidFill>
                <a:latin typeface="Spectral"/>
                <a:ea typeface="Spectral"/>
                <a:cs typeface="Spectral"/>
                <a:sym typeface="Spectral"/>
              </a:rPr>
              <a:t>Mahdi Khojastehkey, Ali Asghar Aslaminejad, Mohammad Mahdi Shariati &amp; Rouhollah Dianat (2016) Body size estimation of new born lambs using image processing and its effect on the genetic gain of a simulated population, Journal of Applied Animal Research, 44:1, 326-330, DOI: </a:t>
            </a:r>
            <a:r>
              <a:rPr i="1" lang="en-GB" sz="1200">
                <a:solidFill>
                  <a:srgbClr val="000000"/>
                </a:solidFill>
                <a:uFill>
                  <a:noFill/>
                </a:uFill>
                <a:latin typeface="Spectral"/>
                <a:ea typeface="Spectral"/>
                <a:cs typeface="Spectral"/>
                <a:sym typeface="Spectral"/>
                <a:hlinkClick r:id="rId4">
                  <a:extLst>
                    <a:ext uri="{A12FA001-AC4F-418D-AE19-62706E023703}">
                      <ahyp:hlinkClr val="tx"/>
                    </a:ext>
                  </a:extLst>
                </a:hlinkClick>
              </a:rPr>
              <a:t>10.1080/09712119.2015.1031789</a:t>
            </a:r>
            <a:endParaRPr i="1"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lang="en-GB" sz="1200">
                <a:solidFill>
                  <a:srgbClr val="000000"/>
                </a:solidFill>
                <a:latin typeface="Spectral"/>
                <a:ea typeface="Spectral"/>
                <a:cs typeface="Spectral"/>
                <a:sym typeface="Spectral"/>
              </a:rPr>
              <a:t>Using body measurements to estimate live weight of dairy cattle in low-input systems in Senegal</a:t>
            </a:r>
            <a:endParaRPr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lang="en-GB" sz="1200">
                <a:solidFill>
                  <a:srgbClr val="000000"/>
                </a:solidFill>
                <a:uFill>
                  <a:noFill/>
                </a:uFill>
                <a:latin typeface="Spectral"/>
                <a:ea typeface="Spectral"/>
                <a:cs typeface="Spectral"/>
                <a:sym typeface="Spectral"/>
                <a:hlinkClick r:id="rId5">
                  <a:extLst>
                    <a:ext uri="{A12FA001-AC4F-418D-AE19-62706E023703}">
                      <ahyp:hlinkClr val="tx"/>
                    </a:ext>
                  </a:extLst>
                </a:hlinkClick>
              </a:rPr>
              <a:t>Stanly Fon Tebug</a:t>
            </a:r>
            <a:r>
              <a:rPr lang="en-GB" sz="1200">
                <a:solidFill>
                  <a:srgbClr val="000000"/>
                </a:solidFill>
                <a:latin typeface="Spectral"/>
                <a:ea typeface="Spectral"/>
                <a:cs typeface="Spectral"/>
                <a:sym typeface="Spectral"/>
              </a:rPr>
              <a:t>,</a:t>
            </a:r>
            <a:r>
              <a:rPr lang="en-GB" sz="1200">
                <a:solidFill>
                  <a:srgbClr val="000000"/>
                </a:solidFill>
                <a:uFill>
                  <a:noFill/>
                </a:uFill>
                <a:latin typeface="Spectral"/>
                <a:ea typeface="Spectral"/>
                <a:cs typeface="Spectral"/>
                <a:sym typeface="Spectral"/>
                <a:hlinkClick r:id="rId6">
                  <a:extLst>
                    <a:ext uri="{A12FA001-AC4F-418D-AE19-62706E023703}">
                      <ahyp:hlinkClr val="tx"/>
                    </a:ext>
                  </a:extLst>
                </a:hlinkClick>
              </a:rPr>
              <a:t>Ayao Missohou</a:t>
            </a:r>
            <a:r>
              <a:rPr lang="en-GB" sz="1200">
                <a:solidFill>
                  <a:srgbClr val="000000"/>
                </a:solidFill>
                <a:latin typeface="Spectral"/>
                <a:ea typeface="Spectral"/>
                <a:cs typeface="Spectral"/>
                <a:sym typeface="Spectral"/>
              </a:rPr>
              <a:t>, </a:t>
            </a:r>
            <a:r>
              <a:rPr lang="en-GB" sz="1200">
                <a:solidFill>
                  <a:srgbClr val="000000"/>
                </a:solidFill>
                <a:uFill>
                  <a:noFill/>
                </a:uFill>
                <a:latin typeface="Spectral"/>
                <a:ea typeface="Spectral"/>
                <a:cs typeface="Spectral"/>
                <a:sym typeface="Spectral"/>
                <a:hlinkClick r:id="rId7">
                  <a:extLst>
                    <a:ext uri="{A12FA001-AC4F-418D-AE19-62706E023703}">
                      <ahyp:hlinkClr val="tx"/>
                    </a:ext>
                  </a:extLst>
                </a:hlinkClick>
              </a:rPr>
              <a:t>Souahibou Sourokou Sabi</a:t>
            </a:r>
            <a:r>
              <a:rPr lang="en-GB" sz="1200">
                <a:solidFill>
                  <a:srgbClr val="000000"/>
                </a:solidFill>
                <a:latin typeface="Spectral"/>
                <a:ea typeface="Spectral"/>
                <a:cs typeface="Spectral"/>
                <a:sym typeface="Spectral"/>
              </a:rPr>
              <a:t>, </a:t>
            </a:r>
            <a:r>
              <a:rPr lang="en-GB" sz="1200">
                <a:solidFill>
                  <a:srgbClr val="000000"/>
                </a:solidFill>
                <a:uFill>
                  <a:noFill/>
                </a:uFill>
                <a:latin typeface="Spectral"/>
                <a:ea typeface="Spectral"/>
                <a:cs typeface="Spectral"/>
                <a:sym typeface="Spectral"/>
                <a:hlinkClick r:id="rId8">
                  <a:extLst>
                    <a:ext uri="{A12FA001-AC4F-418D-AE19-62706E023703}">
                      <ahyp:hlinkClr val="tx"/>
                    </a:ext>
                  </a:extLst>
                </a:hlinkClick>
              </a:rPr>
              <a:t>Jarmo Juga</a:t>
            </a:r>
            <a:r>
              <a:rPr lang="en-GB" sz="1200">
                <a:solidFill>
                  <a:srgbClr val="000000"/>
                </a:solidFill>
                <a:latin typeface="Spectral"/>
                <a:ea typeface="Spectral"/>
                <a:cs typeface="Spectral"/>
                <a:sym typeface="Spectral"/>
              </a:rPr>
              <a:t>, </a:t>
            </a:r>
            <a:r>
              <a:rPr lang="en-GB" sz="1200">
                <a:solidFill>
                  <a:srgbClr val="000000"/>
                </a:solidFill>
                <a:uFill>
                  <a:noFill/>
                </a:uFill>
                <a:latin typeface="Spectral"/>
                <a:ea typeface="Spectral"/>
                <a:cs typeface="Spectral"/>
                <a:sym typeface="Spectral"/>
                <a:hlinkClick r:id="rId9">
                  <a:extLst>
                    <a:ext uri="{A12FA001-AC4F-418D-AE19-62706E023703}">
                      <ahyp:hlinkClr val="tx"/>
                    </a:ext>
                  </a:extLst>
                </a:hlinkClick>
              </a:rPr>
              <a:t>Elizabeth Jane Poole</a:t>
            </a:r>
            <a:r>
              <a:rPr lang="en-GB" sz="1200">
                <a:solidFill>
                  <a:srgbClr val="000000"/>
                </a:solidFill>
                <a:latin typeface="Spectral"/>
                <a:ea typeface="Spectral"/>
                <a:cs typeface="Spectral"/>
                <a:sym typeface="Spectral"/>
              </a:rPr>
              <a:t>,</a:t>
            </a:r>
            <a:r>
              <a:rPr lang="en-GB" sz="1200">
                <a:solidFill>
                  <a:srgbClr val="000000"/>
                </a:solidFill>
                <a:uFill>
                  <a:noFill/>
                </a:uFill>
                <a:latin typeface="Spectral"/>
                <a:ea typeface="Spectral"/>
                <a:cs typeface="Spectral"/>
                <a:sym typeface="Spectral"/>
                <a:hlinkClick r:id="rId10">
                  <a:extLst>
                    <a:ext uri="{A12FA001-AC4F-418D-AE19-62706E023703}">
                      <ahyp:hlinkClr val="tx"/>
                    </a:ext>
                  </a:extLst>
                </a:hlinkClick>
              </a:rPr>
              <a:t>Miika Tapio</a:t>
            </a:r>
            <a:r>
              <a:rPr lang="en-GB" sz="1200">
                <a:solidFill>
                  <a:srgbClr val="000000"/>
                </a:solidFill>
                <a:latin typeface="Spectral"/>
                <a:ea typeface="Spectral"/>
                <a:cs typeface="Spectral"/>
                <a:sym typeface="Spectral"/>
              </a:rPr>
              <a:t> &amp;</a:t>
            </a:r>
            <a:r>
              <a:rPr lang="en-GB" sz="1200">
                <a:solidFill>
                  <a:srgbClr val="000000"/>
                </a:solidFill>
                <a:uFill>
                  <a:noFill/>
                </a:uFill>
                <a:latin typeface="Spectral"/>
                <a:ea typeface="Spectral"/>
                <a:cs typeface="Spectral"/>
                <a:sym typeface="Spectral"/>
                <a:hlinkClick r:id="rId11">
                  <a:extLst>
                    <a:ext uri="{A12FA001-AC4F-418D-AE19-62706E023703}">
                      <ahyp:hlinkClr val="tx"/>
                    </a:ext>
                  </a:extLst>
                </a:hlinkClick>
              </a:rPr>
              <a:t>Karen Marshall</a:t>
            </a:r>
            <a:r>
              <a:rPr lang="en-GB" sz="1200">
                <a:solidFill>
                  <a:srgbClr val="000000"/>
                </a:solidFill>
                <a:uFill>
                  <a:noFill/>
                </a:uFill>
                <a:latin typeface="Spectral"/>
                <a:ea typeface="Spectral"/>
                <a:cs typeface="Spectral"/>
                <a:sym typeface="Spectral"/>
                <a:hlinkClick r:id="rId12">
                  <a:extLst>
                    <a:ext uri="{A12FA001-AC4F-418D-AE19-62706E023703}">
                      <ahyp:hlinkClr val="tx"/>
                    </a:ext>
                  </a:extLst>
                </a:hlinkClick>
              </a:rPr>
              <a:t> show less</a:t>
            </a:r>
            <a:endParaRPr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lang="en-GB" sz="1200">
                <a:solidFill>
                  <a:srgbClr val="000000"/>
                </a:solidFill>
                <a:latin typeface="Spectral"/>
                <a:ea typeface="Spectral"/>
                <a:cs typeface="Spectral"/>
                <a:sym typeface="Spectral"/>
              </a:rPr>
              <a:t>Pages 87-93 | Received 07 Jun 2016, Accepted 11 Nov 2016, Published online: 08 Dec 2016</a:t>
            </a:r>
            <a:endParaRPr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i="1" lang="en-GB" sz="1200">
                <a:solidFill>
                  <a:srgbClr val="000000"/>
                </a:solidFill>
                <a:uFill>
                  <a:noFill/>
                </a:uFill>
                <a:latin typeface="Spectral"/>
                <a:ea typeface="Spectral"/>
                <a:cs typeface="Spectral"/>
                <a:sym typeface="Spectral"/>
                <a:hlinkClick r:id="rId13">
                  <a:extLst>
                    <a:ext uri="{A12FA001-AC4F-418D-AE19-62706E023703}">
                      <ahyp:hlinkClr val="tx"/>
                    </a:ext>
                  </a:extLst>
                </a:hlinkClick>
              </a:rPr>
              <a:t>https://alexisbcook.github.io/2017/global-average-pooling-layers-for-object-localization/</a:t>
            </a:r>
            <a:endParaRPr i="1" sz="1200">
              <a:solidFill>
                <a:srgbClr val="000000"/>
              </a:solidFill>
              <a:latin typeface="Spectral"/>
              <a:ea typeface="Spectral"/>
              <a:cs typeface="Spectral"/>
              <a:sym typeface="Spectral"/>
            </a:endParaRPr>
          </a:p>
          <a:p>
            <a:pPr indent="-304800" lvl="0" marL="457200" rtl="0" algn="l">
              <a:lnSpc>
                <a:spcPct val="120000"/>
              </a:lnSpc>
              <a:spcBef>
                <a:spcPts val="0"/>
              </a:spcBef>
              <a:spcAft>
                <a:spcPts val="0"/>
              </a:spcAft>
              <a:buClr>
                <a:srgbClr val="000000"/>
              </a:buClr>
              <a:buSzPts val="1200"/>
              <a:buFont typeface="Spectral"/>
              <a:buChar char="●"/>
            </a:pPr>
            <a:r>
              <a:rPr i="1" lang="en-GB" sz="1200">
                <a:solidFill>
                  <a:srgbClr val="000000"/>
                </a:solidFill>
                <a:uFill>
                  <a:noFill/>
                </a:uFill>
                <a:latin typeface="Spectral"/>
                <a:ea typeface="Spectral"/>
                <a:cs typeface="Spectral"/>
                <a:sym typeface="Spectral"/>
                <a:hlinkClick r:id="rId14">
                  <a:extLst>
                    <a:ext uri="{A12FA001-AC4F-418D-AE19-62706E023703}">
                      <ahyp:hlinkClr val="tx"/>
                    </a:ext>
                  </a:extLst>
                </a:hlinkClick>
              </a:rPr>
              <a:t>http://cnnlocalization.csail.mit.edu/Zhou_Learning_Deep_Features_CVPR_2016_paper.pdf</a:t>
            </a:r>
            <a:endParaRPr i="1" sz="1200">
              <a:solidFill>
                <a:srgbClr val="000000"/>
              </a:solidFill>
              <a:latin typeface="Spectral"/>
              <a:ea typeface="Spectral"/>
              <a:cs typeface="Spectral"/>
              <a:sym typeface="Spectral"/>
            </a:endParaRPr>
          </a:p>
          <a:p>
            <a:pPr indent="0" lvl="0" marL="0" rtl="0" algn="l">
              <a:lnSpc>
                <a:spcPct val="120000"/>
              </a:lnSpc>
              <a:spcBef>
                <a:spcPts val="0"/>
              </a:spcBef>
              <a:spcAft>
                <a:spcPts val="0"/>
              </a:spcAft>
              <a:buNone/>
            </a:pPr>
            <a:r>
              <a:t/>
            </a:r>
            <a:endParaRPr sz="700">
              <a:solidFill>
                <a:srgbClr val="000000"/>
              </a:solidFill>
            </a:endParaRPr>
          </a:p>
        </p:txBody>
      </p:sp>
      <p:sp>
        <p:nvSpPr>
          <p:cNvPr id="517" name="Google Shape;517;p6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Demo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Proposed Solution</a:t>
            </a:r>
            <a:endParaRPr/>
          </a:p>
        </p:txBody>
      </p:sp>
      <p:sp>
        <p:nvSpPr>
          <p:cNvPr id="120" name="Google Shape;120;p17"/>
          <p:cNvSpPr txBox="1"/>
          <p:nvPr>
            <p:ph idx="1" type="body"/>
          </p:nvPr>
        </p:nvSpPr>
        <p:spPr>
          <a:xfrm>
            <a:off x="311700" y="1243025"/>
            <a:ext cx="8520600" cy="3325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Reduce Time</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Reduce Manpower</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Reduce Cost</a:t>
            </a:r>
            <a:endParaRPr sz="2200">
              <a:latin typeface="Spectral"/>
              <a:ea typeface="Spectral"/>
              <a:cs typeface="Spectral"/>
              <a:sym typeface="Spectral"/>
            </a:endParaRPr>
          </a:p>
          <a:p>
            <a:pPr indent="-368300" lvl="0" marL="457200" rtl="0" algn="l">
              <a:spcBef>
                <a:spcPts val="0"/>
              </a:spcBef>
              <a:spcAft>
                <a:spcPts val="0"/>
              </a:spcAft>
              <a:buSzPts val="2200"/>
              <a:buFont typeface="Spectral"/>
              <a:buChar char="●"/>
            </a:pPr>
            <a:r>
              <a:rPr lang="en-GB" sz="2200">
                <a:latin typeface="Spectral"/>
                <a:ea typeface="Spectral"/>
                <a:cs typeface="Spectral"/>
                <a:sym typeface="Spectral"/>
              </a:rPr>
              <a:t>Weight estimation - By capturing images</a:t>
            </a:r>
            <a:endParaRPr sz="2200">
              <a:latin typeface="Spectral"/>
              <a:ea typeface="Spectral"/>
              <a:cs typeface="Spectral"/>
              <a:sym typeface="Spectral"/>
            </a:endParaRPr>
          </a:p>
        </p:txBody>
      </p:sp>
      <p:sp>
        <p:nvSpPr>
          <p:cNvPr id="121" name="Google Shape;121;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311700" y="410000"/>
            <a:ext cx="8520600" cy="14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Review </a:t>
            </a:r>
            <a:endParaRPr/>
          </a:p>
          <a:p>
            <a:pPr indent="0" lvl="0" marL="0" rtl="0" algn="l">
              <a:spcBef>
                <a:spcPts val="0"/>
              </a:spcBef>
              <a:spcAft>
                <a:spcPts val="0"/>
              </a:spcAft>
              <a:buNone/>
            </a:pPr>
            <a:r>
              <a:t/>
            </a:r>
            <a:endParaRPr b="1" sz="1800">
              <a:solidFill>
                <a:srgbClr val="000000"/>
              </a:solidFill>
            </a:endParaRPr>
          </a:p>
        </p:txBody>
      </p:sp>
      <p:sp>
        <p:nvSpPr>
          <p:cNvPr id="127" name="Google Shape;127;p18"/>
          <p:cNvSpPr txBox="1"/>
          <p:nvPr>
            <p:ph idx="1" type="body"/>
          </p:nvPr>
        </p:nvSpPr>
        <p:spPr>
          <a:xfrm>
            <a:off x="311700" y="1039425"/>
            <a:ext cx="8520600" cy="3529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a:solidFill>
                  <a:srgbClr val="000000"/>
                </a:solidFill>
                <a:latin typeface="Spectral"/>
                <a:ea typeface="Spectral"/>
                <a:cs typeface="Spectral"/>
                <a:sym typeface="Spectral"/>
              </a:rPr>
              <a:t>Weight Estimation Using Image Analysis and Statistical Modelling: A Preliminary Study</a:t>
            </a:r>
            <a:endParaRPr>
              <a:solidFill>
                <a:srgbClr val="212121"/>
              </a:solidFill>
              <a:highlight>
                <a:srgbClr val="FFFFFF"/>
              </a:highlight>
              <a:latin typeface="Spectral"/>
              <a:ea typeface="Spectral"/>
              <a:cs typeface="Spectral"/>
              <a:sym typeface="Spectral"/>
            </a:endParaRPr>
          </a:p>
          <a:p>
            <a:pPr indent="0" lvl="0" marL="0" rtl="0" algn="l">
              <a:spcBef>
                <a:spcPts val="0"/>
              </a:spcBef>
              <a:spcAft>
                <a:spcPts val="0"/>
              </a:spcAft>
              <a:buNone/>
            </a:pPr>
            <a:r>
              <a:rPr lang="en-GB">
                <a:latin typeface="Spectral"/>
                <a:ea typeface="Spectral"/>
                <a:cs typeface="Spectral"/>
                <a:sym typeface="Spectral"/>
              </a:rPr>
              <a:t>The author automated the weight estimation system by using image processing techniques. The steps that are used in this approach as a part of image processing are following.</a:t>
            </a:r>
            <a:endParaRPr>
              <a:latin typeface="Spectral"/>
              <a:ea typeface="Spectral"/>
              <a:cs typeface="Spectral"/>
              <a:sym typeface="Spectral"/>
            </a:endParaRPr>
          </a:p>
          <a:p>
            <a:pPr indent="0" lvl="0" marL="0" rtl="0" algn="l">
              <a:spcBef>
                <a:spcPts val="1600"/>
              </a:spcBef>
              <a:spcAft>
                <a:spcPts val="1600"/>
              </a:spcAft>
              <a:buNone/>
            </a:pPr>
            <a:r>
              <a:t/>
            </a:r>
            <a:endParaRPr sz="1200"/>
          </a:p>
        </p:txBody>
      </p:sp>
      <p:sp>
        <p:nvSpPr>
          <p:cNvPr id="128" name="Google Shape;128;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
        <p:nvSpPr>
          <p:cNvPr id="129" name="Google Shape;129;p18"/>
          <p:cNvSpPr/>
          <p:nvPr/>
        </p:nvSpPr>
        <p:spPr>
          <a:xfrm>
            <a:off x="878675" y="2726450"/>
            <a:ext cx="1553700" cy="835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pectral"/>
                <a:ea typeface="Spectral"/>
                <a:cs typeface="Spectral"/>
                <a:sym typeface="Spectral"/>
              </a:rPr>
              <a:t>Object Detection </a:t>
            </a:r>
            <a:endParaRPr>
              <a:latin typeface="Spectral"/>
              <a:ea typeface="Spectral"/>
              <a:cs typeface="Spectral"/>
              <a:sym typeface="Spectral"/>
            </a:endParaRPr>
          </a:p>
        </p:txBody>
      </p:sp>
      <p:sp>
        <p:nvSpPr>
          <p:cNvPr id="130" name="Google Shape;130;p18"/>
          <p:cNvSpPr/>
          <p:nvPr/>
        </p:nvSpPr>
        <p:spPr>
          <a:xfrm>
            <a:off x="2900350" y="2726450"/>
            <a:ext cx="1553700" cy="835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pectral"/>
                <a:ea typeface="Spectral"/>
                <a:cs typeface="Spectral"/>
                <a:sym typeface="Spectral"/>
              </a:rPr>
              <a:t>   </a:t>
            </a:r>
            <a:r>
              <a:rPr lang="en-GB">
                <a:latin typeface="Spectral"/>
                <a:ea typeface="Spectral"/>
                <a:cs typeface="Spectral"/>
                <a:sym typeface="Spectral"/>
              </a:rPr>
              <a:t>Segmentation</a:t>
            </a:r>
            <a:endParaRPr>
              <a:latin typeface="Spectral"/>
              <a:ea typeface="Spectral"/>
              <a:cs typeface="Spectral"/>
              <a:sym typeface="Spectral"/>
            </a:endParaRPr>
          </a:p>
        </p:txBody>
      </p:sp>
      <p:sp>
        <p:nvSpPr>
          <p:cNvPr id="131" name="Google Shape;131;p18"/>
          <p:cNvSpPr/>
          <p:nvPr/>
        </p:nvSpPr>
        <p:spPr>
          <a:xfrm>
            <a:off x="4922025" y="2726450"/>
            <a:ext cx="1553700" cy="8358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pectral"/>
                <a:ea typeface="Spectral"/>
                <a:cs typeface="Spectral"/>
                <a:sym typeface="Spectral"/>
              </a:rPr>
              <a:t>Filtering</a:t>
            </a:r>
            <a:r>
              <a:rPr lang="en-GB">
                <a:latin typeface="Spectral"/>
                <a:ea typeface="Spectral"/>
                <a:cs typeface="Spectral"/>
                <a:sym typeface="Spectral"/>
              </a:rPr>
              <a:t> </a:t>
            </a:r>
            <a:endParaRPr>
              <a:latin typeface="Spectral"/>
              <a:ea typeface="Spectral"/>
              <a:cs typeface="Spectral"/>
              <a:sym typeface="Spectral"/>
            </a:endParaRPr>
          </a:p>
        </p:txBody>
      </p:sp>
      <p:sp>
        <p:nvSpPr>
          <p:cNvPr id="132" name="Google Shape;132;p18"/>
          <p:cNvSpPr/>
          <p:nvPr/>
        </p:nvSpPr>
        <p:spPr>
          <a:xfrm>
            <a:off x="6943700" y="2726450"/>
            <a:ext cx="1553700" cy="835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pectral"/>
                <a:ea typeface="Spectral"/>
                <a:cs typeface="Spectral"/>
                <a:sym typeface="Spectral"/>
              </a:rPr>
              <a:t>Feature Extraction</a:t>
            </a:r>
            <a:endParaRPr>
              <a:latin typeface="Spectral"/>
              <a:ea typeface="Spectral"/>
              <a:cs typeface="Spectral"/>
              <a:sym typeface="Spectral"/>
            </a:endParaRPr>
          </a:p>
        </p:txBody>
      </p:sp>
      <p:cxnSp>
        <p:nvCxnSpPr>
          <p:cNvPr id="133" name="Google Shape;133;p18"/>
          <p:cNvCxnSpPr>
            <a:stCxn id="129" idx="3"/>
            <a:endCxn id="130" idx="1"/>
          </p:cNvCxnSpPr>
          <p:nvPr/>
        </p:nvCxnSpPr>
        <p:spPr>
          <a:xfrm>
            <a:off x="2432375" y="3144350"/>
            <a:ext cx="468000" cy="0"/>
          </a:xfrm>
          <a:prstGeom prst="straightConnector1">
            <a:avLst/>
          </a:prstGeom>
          <a:noFill/>
          <a:ln cap="flat" cmpd="sng" w="9525">
            <a:solidFill>
              <a:schemeClr val="dk2"/>
            </a:solidFill>
            <a:prstDash val="solid"/>
            <a:round/>
            <a:headEnd len="med" w="med" type="none"/>
            <a:tailEnd len="med" w="med" type="none"/>
          </a:ln>
        </p:spPr>
      </p:cxnSp>
      <p:cxnSp>
        <p:nvCxnSpPr>
          <p:cNvPr id="134" name="Google Shape;134;p18"/>
          <p:cNvCxnSpPr>
            <a:stCxn id="129" idx="3"/>
            <a:endCxn id="130" idx="1"/>
          </p:cNvCxnSpPr>
          <p:nvPr/>
        </p:nvCxnSpPr>
        <p:spPr>
          <a:xfrm>
            <a:off x="2432375" y="3144350"/>
            <a:ext cx="468000" cy="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18"/>
          <p:cNvCxnSpPr>
            <a:stCxn id="130" idx="3"/>
            <a:endCxn id="131" idx="1"/>
          </p:cNvCxnSpPr>
          <p:nvPr/>
        </p:nvCxnSpPr>
        <p:spPr>
          <a:xfrm>
            <a:off x="4454050" y="3144350"/>
            <a:ext cx="468000" cy="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18"/>
          <p:cNvCxnSpPr>
            <a:stCxn id="131" idx="3"/>
            <a:endCxn id="132" idx="1"/>
          </p:cNvCxnSpPr>
          <p:nvPr/>
        </p:nvCxnSpPr>
        <p:spPr>
          <a:xfrm>
            <a:off x="6475725" y="3144350"/>
            <a:ext cx="468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Review</a:t>
            </a:r>
            <a:endParaRPr/>
          </a:p>
        </p:txBody>
      </p:sp>
      <p:sp>
        <p:nvSpPr>
          <p:cNvPr id="142" name="Google Shape;142;p19"/>
          <p:cNvSpPr txBox="1"/>
          <p:nvPr>
            <p:ph idx="1" type="body"/>
          </p:nvPr>
        </p:nvSpPr>
        <p:spPr>
          <a:xfrm>
            <a:off x="311700" y="1083950"/>
            <a:ext cx="8520600" cy="3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212121"/>
                </a:solidFill>
                <a:highlight>
                  <a:schemeClr val="lt1"/>
                </a:highlight>
                <a:latin typeface="Spectral"/>
                <a:ea typeface="Spectral"/>
                <a:cs typeface="Spectral"/>
                <a:sym typeface="Spectral"/>
              </a:rPr>
              <a:t>Weight Estimation through Image Analysis</a:t>
            </a:r>
            <a:endParaRPr b="1">
              <a:solidFill>
                <a:srgbClr val="212121"/>
              </a:solidFill>
              <a:highlight>
                <a:schemeClr val="lt1"/>
              </a:highlight>
              <a:latin typeface="Spectral"/>
              <a:ea typeface="Spectral"/>
              <a:cs typeface="Spectral"/>
              <a:sym typeface="Spectral"/>
            </a:endParaRPr>
          </a:p>
          <a:p>
            <a:pPr indent="0" lvl="0" marL="0" rtl="0" algn="l">
              <a:spcBef>
                <a:spcPts val="800"/>
              </a:spcBef>
              <a:spcAft>
                <a:spcPts val="0"/>
              </a:spcAft>
              <a:buNone/>
            </a:pPr>
            <a:r>
              <a:rPr lang="en-GB">
                <a:solidFill>
                  <a:srgbClr val="212121"/>
                </a:solidFill>
                <a:highlight>
                  <a:schemeClr val="lt1"/>
                </a:highlight>
                <a:latin typeface="Spectral"/>
                <a:ea typeface="Spectral"/>
                <a:cs typeface="Spectral"/>
                <a:sym typeface="Spectral"/>
              </a:rPr>
              <a:t>In this paper, image segmentation based technique has been used to segment out the region from the image and then using the dimension of the image object weight has been calculated using density based formula. According to the author, it was observed through this experimental process, results were 92%-94% accurate.</a:t>
            </a:r>
            <a:endParaRPr>
              <a:solidFill>
                <a:srgbClr val="212121"/>
              </a:solidFill>
              <a:highlight>
                <a:schemeClr val="lt1"/>
              </a:highlight>
              <a:latin typeface="Spectral"/>
              <a:ea typeface="Spectral"/>
              <a:cs typeface="Spectral"/>
              <a:sym typeface="Spectral"/>
            </a:endParaRPr>
          </a:p>
          <a:p>
            <a:pPr indent="0" lvl="0" marL="0" rtl="0" algn="l">
              <a:spcBef>
                <a:spcPts val="800"/>
              </a:spcBef>
              <a:spcAft>
                <a:spcPts val="0"/>
              </a:spcAft>
              <a:buNone/>
            </a:pPr>
            <a:r>
              <a:t/>
            </a:r>
            <a:endParaRPr b="1">
              <a:solidFill>
                <a:srgbClr val="212121"/>
              </a:solidFill>
              <a:highlight>
                <a:schemeClr val="lt1"/>
              </a:highlight>
              <a:latin typeface="Spectral"/>
              <a:ea typeface="Spectral"/>
              <a:cs typeface="Spectral"/>
              <a:sym typeface="Spectral"/>
            </a:endParaRPr>
          </a:p>
          <a:p>
            <a:pPr indent="0" lvl="0" marL="0" rtl="0" algn="l">
              <a:spcBef>
                <a:spcPts val="800"/>
              </a:spcBef>
              <a:spcAft>
                <a:spcPts val="1600"/>
              </a:spcAft>
              <a:buNone/>
            </a:pPr>
            <a:r>
              <a:t/>
            </a:r>
            <a:endParaRPr/>
          </a:p>
        </p:txBody>
      </p:sp>
      <p:sp>
        <p:nvSpPr>
          <p:cNvPr id="143" name="Google Shape;143;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4" name="Google Shape;144;p19"/>
          <p:cNvSpPr/>
          <p:nvPr/>
        </p:nvSpPr>
        <p:spPr>
          <a:xfrm>
            <a:off x="483200" y="3043550"/>
            <a:ext cx="1417500" cy="68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pectral"/>
                <a:ea typeface="Spectral"/>
                <a:cs typeface="Spectral"/>
                <a:sym typeface="Spectral"/>
              </a:rPr>
              <a:t>Preprocessing</a:t>
            </a:r>
            <a:endParaRPr>
              <a:latin typeface="Spectral"/>
              <a:ea typeface="Spectral"/>
              <a:cs typeface="Spectral"/>
              <a:sym typeface="Spectral"/>
            </a:endParaRPr>
          </a:p>
        </p:txBody>
      </p:sp>
      <p:sp>
        <p:nvSpPr>
          <p:cNvPr id="145" name="Google Shape;145;p19"/>
          <p:cNvSpPr/>
          <p:nvPr/>
        </p:nvSpPr>
        <p:spPr>
          <a:xfrm>
            <a:off x="2254975" y="3043550"/>
            <a:ext cx="1610700" cy="68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Spectral"/>
                <a:ea typeface="Spectral"/>
                <a:cs typeface="Spectral"/>
                <a:sym typeface="Spectral"/>
              </a:rPr>
              <a:t>Segmentation</a:t>
            </a:r>
            <a:endParaRPr>
              <a:latin typeface="Spectral"/>
              <a:ea typeface="Spectral"/>
              <a:cs typeface="Spectral"/>
              <a:sym typeface="Spectral"/>
            </a:endParaRPr>
          </a:p>
        </p:txBody>
      </p:sp>
      <p:sp>
        <p:nvSpPr>
          <p:cNvPr id="146" name="Google Shape;146;p19"/>
          <p:cNvSpPr/>
          <p:nvPr/>
        </p:nvSpPr>
        <p:spPr>
          <a:xfrm>
            <a:off x="4219950" y="3043550"/>
            <a:ext cx="1761000" cy="68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pectral"/>
                <a:ea typeface="Spectral"/>
                <a:cs typeface="Spectral"/>
                <a:sym typeface="Spectral"/>
              </a:rPr>
              <a:t>Volume Calculation</a:t>
            </a:r>
            <a:endParaRPr>
              <a:latin typeface="Spectral"/>
              <a:ea typeface="Spectral"/>
              <a:cs typeface="Spectral"/>
              <a:sym typeface="Spectral"/>
            </a:endParaRPr>
          </a:p>
        </p:txBody>
      </p:sp>
      <p:sp>
        <p:nvSpPr>
          <p:cNvPr id="147" name="Google Shape;147;p19"/>
          <p:cNvSpPr/>
          <p:nvPr/>
        </p:nvSpPr>
        <p:spPr>
          <a:xfrm>
            <a:off x="6335225" y="3043550"/>
            <a:ext cx="1557300" cy="68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pectral"/>
                <a:ea typeface="Spectral"/>
                <a:cs typeface="Spectral"/>
                <a:sym typeface="Spectral"/>
              </a:rPr>
              <a:t>Mass Calculation</a:t>
            </a:r>
            <a:endParaRPr>
              <a:latin typeface="Spectral"/>
              <a:ea typeface="Spectral"/>
              <a:cs typeface="Spectral"/>
              <a:sym typeface="Spectral"/>
            </a:endParaRPr>
          </a:p>
        </p:txBody>
      </p:sp>
      <p:cxnSp>
        <p:nvCxnSpPr>
          <p:cNvPr id="148" name="Google Shape;148;p19"/>
          <p:cNvCxnSpPr>
            <a:stCxn id="144" idx="3"/>
            <a:endCxn id="145" idx="1"/>
          </p:cNvCxnSpPr>
          <p:nvPr/>
        </p:nvCxnSpPr>
        <p:spPr>
          <a:xfrm>
            <a:off x="1900700" y="3387200"/>
            <a:ext cx="354300" cy="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19"/>
          <p:cNvCxnSpPr>
            <a:stCxn id="145" idx="3"/>
            <a:endCxn id="146" idx="1"/>
          </p:cNvCxnSpPr>
          <p:nvPr/>
        </p:nvCxnSpPr>
        <p:spPr>
          <a:xfrm>
            <a:off x="3865675" y="3387200"/>
            <a:ext cx="354300" cy="0"/>
          </a:xfrm>
          <a:prstGeom prst="straightConnector1">
            <a:avLst/>
          </a:prstGeom>
          <a:noFill/>
          <a:ln cap="flat" cmpd="sng" w="9525">
            <a:solidFill>
              <a:schemeClr val="dk2"/>
            </a:solidFill>
            <a:prstDash val="solid"/>
            <a:round/>
            <a:headEnd len="med" w="med" type="none"/>
            <a:tailEnd len="med" w="med" type="triangle"/>
          </a:ln>
        </p:spPr>
      </p:cxnSp>
      <p:cxnSp>
        <p:nvCxnSpPr>
          <p:cNvPr id="150" name="Google Shape;150;p19"/>
          <p:cNvCxnSpPr>
            <a:endCxn id="147" idx="1"/>
          </p:cNvCxnSpPr>
          <p:nvPr/>
        </p:nvCxnSpPr>
        <p:spPr>
          <a:xfrm>
            <a:off x="5980925" y="3387200"/>
            <a:ext cx="354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Review</a:t>
            </a:r>
            <a:endParaRPr/>
          </a:p>
        </p:txBody>
      </p:sp>
      <p:sp>
        <p:nvSpPr>
          <p:cNvPr id="156" name="Google Shape;156;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12121"/>
                </a:solidFill>
                <a:highlight>
                  <a:schemeClr val="lt1"/>
                </a:highlight>
                <a:latin typeface="Spectral"/>
                <a:ea typeface="Spectral"/>
                <a:cs typeface="Spectral"/>
                <a:sym typeface="Spectral"/>
              </a:rPr>
              <a:t>In this paper, </a:t>
            </a:r>
            <a:r>
              <a:rPr lang="en-GB">
                <a:solidFill>
                  <a:srgbClr val="212121"/>
                </a:solidFill>
                <a:highlight>
                  <a:schemeClr val="lt1"/>
                </a:highlight>
                <a:latin typeface="Spectral"/>
                <a:ea typeface="Spectral"/>
                <a:cs typeface="Spectral"/>
                <a:sym typeface="Spectral"/>
              </a:rPr>
              <a:t>captured the front and side images to estimate the weight. The research was done to estimate the cattle’s weight, in which the author detected the largest area using active contour and extracted the number of pixels from the images. In this research, 73% accuracy was achieved. </a:t>
            </a:r>
            <a:endParaRPr>
              <a:solidFill>
                <a:srgbClr val="212121"/>
              </a:solidFill>
              <a:highlight>
                <a:schemeClr val="lt1"/>
              </a:highlight>
              <a:latin typeface="Spectral"/>
              <a:ea typeface="Spectral"/>
              <a:cs typeface="Spectral"/>
              <a:sym typeface="Spectral"/>
            </a:endParaRPr>
          </a:p>
          <a:p>
            <a:pPr indent="0" lvl="0" marL="0" rtl="0" algn="l">
              <a:spcBef>
                <a:spcPts val="800"/>
              </a:spcBef>
              <a:spcAft>
                <a:spcPts val="0"/>
              </a:spcAft>
              <a:buNone/>
            </a:pPr>
            <a:r>
              <a:t/>
            </a:r>
            <a:endParaRPr sz="1200">
              <a:solidFill>
                <a:srgbClr val="212121"/>
              </a:solidFill>
              <a:highlight>
                <a:schemeClr val="lt1"/>
              </a:highlight>
            </a:endParaRPr>
          </a:p>
          <a:p>
            <a:pPr indent="0" lvl="0" marL="0" rtl="0" algn="l">
              <a:spcBef>
                <a:spcPts val="800"/>
              </a:spcBef>
              <a:spcAft>
                <a:spcPts val="1600"/>
              </a:spcAft>
              <a:buNone/>
            </a:pPr>
            <a:r>
              <a:t/>
            </a:r>
            <a:endParaRPr/>
          </a:p>
        </p:txBody>
      </p:sp>
      <p:sp>
        <p:nvSpPr>
          <p:cNvPr id="157" name="Google Shape;157;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58" name="Google Shape;158;p20"/>
          <p:cNvPicPr preferRelativeResize="0"/>
          <p:nvPr/>
        </p:nvPicPr>
        <p:blipFill>
          <a:blip r:embed="rId3">
            <a:alphaModFix/>
          </a:blip>
          <a:stretch>
            <a:fillRect/>
          </a:stretch>
        </p:blipFill>
        <p:spPr>
          <a:xfrm>
            <a:off x="5777150" y="2222150"/>
            <a:ext cx="3055150" cy="2346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410000"/>
            <a:ext cx="85206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Diagram </a:t>
            </a:r>
            <a:endParaRPr/>
          </a:p>
        </p:txBody>
      </p:sp>
      <p:sp>
        <p:nvSpPr>
          <p:cNvPr id="164" name="Google Shape;164;p21"/>
          <p:cNvSpPr txBox="1"/>
          <p:nvPr>
            <p:ph idx="1" type="body"/>
          </p:nvPr>
        </p:nvSpPr>
        <p:spPr>
          <a:xfrm>
            <a:off x="311700" y="1221575"/>
            <a:ext cx="8520600" cy="3165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a:latin typeface="Spectral"/>
                <a:ea typeface="Spectral"/>
                <a:cs typeface="Spectral"/>
                <a:sym typeface="Spectral"/>
              </a:rPr>
              <a:t>A measuring weight model of Timor's Beef Cattle based on image</a:t>
            </a:r>
            <a:endParaRPr b="1">
              <a:latin typeface="Spectral"/>
              <a:ea typeface="Spectral"/>
              <a:cs typeface="Spectral"/>
              <a:sym typeface="Spectral"/>
            </a:endParaRPr>
          </a:p>
          <a:p>
            <a:pPr indent="0" lvl="0" marL="0" rtl="0" algn="ctr">
              <a:lnSpc>
                <a:spcPct val="100000"/>
              </a:lnSpc>
              <a:spcBef>
                <a:spcPts val="0"/>
              </a:spcBef>
              <a:spcAft>
                <a:spcPts val="0"/>
              </a:spcAft>
              <a:buNone/>
            </a:pPr>
            <a:r>
              <a:t/>
            </a:r>
            <a:endParaRPr b="1">
              <a:latin typeface="Spectral"/>
              <a:ea typeface="Spectral"/>
              <a:cs typeface="Spectral"/>
              <a:sym typeface="Spectral"/>
            </a:endParaRPr>
          </a:p>
          <a:p>
            <a:pPr indent="0" lvl="0" marL="0" rtl="0" algn="l">
              <a:spcBef>
                <a:spcPts val="0"/>
              </a:spcBef>
              <a:spcAft>
                <a:spcPts val="0"/>
              </a:spcAft>
              <a:buNone/>
            </a:pPr>
            <a:r>
              <a:rPr lang="en-GB">
                <a:latin typeface="Spectral"/>
                <a:ea typeface="Spectral"/>
                <a:cs typeface="Spectral"/>
                <a:sym typeface="Spectral"/>
              </a:rPr>
              <a:t>T</a:t>
            </a:r>
            <a:r>
              <a:rPr lang="en-GB">
                <a:latin typeface="Spectral"/>
                <a:ea typeface="Spectral"/>
                <a:cs typeface="Spectral"/>
                <a:sym typeface="Spectral"/>
              </a:rPr>
              <a:t>he overall approach that is used to estimate the weight of cattle is by calculating the heart girth and body length of cattle. </a:t>
            </a:r>
            <a:endParaRPr>
              <a:latin typeface="Spectral"/>
              <a:ea typeface="Spectral"/>
              <a:cs typeface="Spectral"/>
              <a:sym typeface="Spectral"/>
            </a:endParaRPr>
          </a:p>
          <a:p>
            <a:pPr indent="0" lvl="0" marL="0" rtl="0" algn="l">
              <a:spcBef>
                <a:spcPts val="1600"/>
              </a:spcBef>
              <a:spcAft>
                <a:spcPts val="0"/>
              </a:spcAft>
              <a:buNone/>
            </a:pPr>
            <a:r>
              <a:rPr lang="en-GB">
                <a:latin typeface="Spectral"/>
                <a:ea typeface="Spectral"/>
                <a:cs typeface="Spectral"/>
                <a:sym typeface="Spectral"/>
              </a:rPr>
              <a:t>Accuracy: 90% - 94%</a:t>
            </a:r>
            <a:endParaRPr>
              <a:latin typeface="Spectral"/>
              <a:ea typeface="Spectral"/>
              <a:cs typeface="Spectral"/>
              <a:sym typeface="Spectr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5" name="Google Shape;165;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66" name="Google Shape;166;p21"/>
          <p:cNvPicPr preferRelativeResize="0"/>
          <p:nvPr/>
        </p:nvPicPr>
        <p:blipFill>
          <a:blip r:embed="rId3">
            <a:alphaModFix/>
          </a:blip>
          <a:stretch>
            <a:fillRect/>
          </a:stretch>
        </p:blipFill>
        <p:spPr>
          <a:xfrm>
            <a:off x="1113250" y="3031650"/>
            <a:ext cx="6038850" cy="124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